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21"/>
  </p:notesMasterIdLst>
  <p:sldIdLst>
    <p:sldId id="256" r:id="rId2"/>
    <p:sldId id="261" r:id="rId3"/>
    <p:sldId id="264" r:id="rId4"/>
    <p:sldId id="265" r:id="rId5"/>
    <p:sldId id="266" r:id="rId6"/>
    <p:sldId id="267" r:id="rId7"/>
    <p:sldId id="285" r:id="rId8"/>
    <p:sldId id="269" r:id="rId9"/>
    <p:sldId id="270" r:id="rId10"/>
    <p:sldId id="271" r:id="rId11"/>
    <p:sldId id="286" r:id="rId12"/>
    <p:sldId id="272" r:id="rId13"/>
    <p:sldId id="273" r:id="rId14"/>
    <p:sldId id="274" r:id="rId15"/>
    <p:sldId id="282" r:id="rId16"/>
    <p:sldId id="275" r:id="rId17"/>
    <p:sldId id="287" r:id="rId18"/>
    <p:sldId id="276" r:id="rId19"/>
    <p:sldId id="278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8C2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FDA0A4-26E6-41D7-B72B-33F82F752C7C}">
  <a:tblStyle styleId="{05FDA0A4-26E6-41D7-B72B-33F82F752C7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dos\Pastas%20Abertas\G%20-%20MIEIC\MIEIC_DIR\Ingress_Ano1\Ano2018_19\20180907_ACM_FEUP_Acesso_2017-2018_Estudo_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>
                <a:effectLst/>
              </a:rPr>
              <a:t>Notas dos estudantes colocados em Eng. Informática 2018/19</a:t>
            </a:r>
            <a:endParaRPr lang="pt-PT" b="1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PerfisColocados!$A$1</c:f>
              <c:strCache>
                <c:ptCount val="1"/>
                <c:pt idx="0">
                  <c:v>FEUP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PerfisColocados!$A$2:$A$201</c:f>
              <c:numCache>
                <c:formatCode>0.0</c:formatCode>
                <c:ptCount val="200"/>
                <c:pt idx="0">
                  <c:v>197</c:v>
                </c:pt>
                <c:pt idx="1">
                  <c:v>196.8</c:v>
                </c:pt>
                <c:pt idx="2">
                  <c:v>196.5</c:v>
                </c:pt>
                <c:pt idx="3">
                  <c:v>194.8</c:v>
                </c:pt>
                <c:pt idx="4">
                  <c:v>194</c:v>
                </c:pt>
                <c:pt idx="5">
                  <c:v>193.8</c:v>
                </c:pt>
                <c:pt idx="6">
                  <c:v>193.5</c:v>
                </c:pt>
                <c:pt idx="7">
                  <c:v>192.8</c:v>
                </c:pt>
                <c:pt idx="8">
                  <c:v>192.5</c:v>
                </c:pt>
                <c:pt idx="9">
                  <c:v>192.5</c:v>
                </c:pt>
                <c:pt idx="10">
                  <c:v>191.5</c:v>
                </c:pt>
                <c:pt idx="11">
                  <c:v>191.3</c:v>
                </c:pt>
                <c:pt idx="12">
                  <c:v>190</c:v>
                </c:pt>
                <c:pt idx="13">
                  <c:v>188.8</c:v>
                </c:pt>
                <c:pt idx="14">
                  <c:v>188.8</c:v>
                </c:pt>
                <c:pt idx="15">
                  <c:v>188.5</c:v>
                </c:pt>
                <c:pt idx="16">
                  <c:v>188.3</c:v>
                </c:pt>
                <c:pt idx="17">
                  <c:v>188.3</c:v>
                </c:pt>
                <c:pt idx="18">
                  <c:v>188</c:v>
                </c:pt>
                <c:pt idx="19">
                  <c:v>187.5</c:v>
                </c:pt>
                <c:pt idx="20">
                  <c:v>187.5</c:v>
                </c:pt>
                <c:pt idx="21">
                  <c:v>187.3</c:v>
                </c:pt>
                <c:pt idx="22">
                  <c:v>187.3</c:v>
                </c:pt>
                <c:pt idx="23">
                  <c:v>187.3</c:v>
                </c:pt>
                <c:pt idx="24">
                  <c:v>186.8</c:v>
                </c:pt>
                <c:pt idx="25">
                  <c:v>186.5</c:v>
                </c:pt>
                <c:pt idx="26">
                  <c:v>186.5</c:v>
                </c:pt>
                <c:pt idx="27">
                  <c:v>186.3</c:v>
                </c:pt>
                <c:pt idx="28">
                  <c:v>186.3</c:v>
                </c:pt>
                <c:pt idx="29">
                  <c:v>186.3</c:v>
                </c:pt>
                <c:pt idx="30">
                  <c:v>186.3</c:v>
                </c:pt>
                <c:pt idx="31">
                  <c:v>186.3</c:v>
                </c:pt>
                <c:pt idx="32">
                  <c:v>186.3</c:v>
                </c:pt>
                <c:pt idx="33">
                  <c:v>186</c:v>
                </c:pt>
                <c:pt idx="34">
                  <c:v>186</c:v>
                </c:pt>
                <c:pt idx="35">
                  <c:v>186</c:v>
                </c:pt>
                <c:pt idx="36">
                  <c:v>185.8</c:v>
                </c:pt>
                <c:pt idx="37">
                  <c:v>185.8</c:v>
                </c:pt>
                <c:pt idx="38">
                  <c:v>185.8</c:v>
                </c:pt>
                <c:pt idx="39">
                  <c:v>185.8</c:v>
                </c:pt>
                <c:pt idx="40">
                  <c:v>185.8</c:v>
                </c:pt>
                <c:pt idx="41">
                  <c:v>185.5</c:v>
                </c:pt>
                <c:pt idx="42">
                  <c:v>185.3</c:v>
                </c:pt>
                <c:pt idx="43">
                  <c:v>185.3</c:v>
                </c:pt>
                <c:pt idx="44">
                  <c:v>184.5</c:v>
                </c:pt>
                <c:pt idx="45">
                  <c:v>184.3</c:v>
                </c:pt>
                <c:pt idx="46">
                  <c:v>184</c:v>
                </c:pt>
                <c:pt idx="47">
                  <c:v>184</c:v>
                </c:pt>
                <c:pt idx="48">
                  <c:v>183.8</c:v>
                </c:pt>
                <c:pt idx="49">
                  <c:v>183.8</c:v>
                </c:pt>
                <c:pt idx="50">
                  <c:v>183.8</c:v>
                </c:pt>
                <c:pt idx="51">
                  <c:v>183.3</c:v>
                </c:pt>
                <c:pt idx="52">
                  <c:v>183.3</c:v>
                </c:pt>
                <c:pt idx="53">
                  <c:v>183.3</c:v>
                </c:pt>
                <c:pt idx="54">
                  <c:v>183</c:v>
                </c:pt>
                <c:pt idx="55">
                  <c:v>182.8</c:v>
                </c:pt>
                <c:pt idx="56">
                  <c:v>182.8</c:v>
                </c:pt>
                <c:pt idx="57">
                  <c:v>182.8</c:v>
                </c:pt>
                <c:pt idx="58">
                  <c:v>182.5</c:v>
                </c:pt>
                <c:pt idx="59">
                  <c:v>182.3</c:v>
                </c:pt>
                <c:pt idx="60">
                  <c:v>182.3</c:v>
                </c:pt>
                <c:pt idx="61">
                  <c:v>181.8</c:v>
                </c:pt>
                <c:pt idx="62">
                  <c:v>181.8</c:v>
                </c:pt>
                <c:pt idx="63">
                  <c:v>181.5</c:v>
                </c:pt>
                <c:pt idx="64">
                  <c:v>181.5</c:v>
                </c:pt>
                <c:pt idx="65">
                  <c:v>181.5</c:v>
                </c:pt>
                <c:pt idx="66">
                  <c:v>181.3</c:v>
                </c:pt>
                <c:pt idx="67">
                  <c:v>181</c:v>
                </c:pt>
                <c:pt idx="68">
                  <c:v>181</c:v>
                </c:pt>
                <c:pt idx="69">
                  <c:v>181</c:v>
                </c:pt>
                <c:pt idx="70">
                  <c:v>180.5</c:v>
                </c:pt>
                <c:pt idx="71">
                  <c:v>180.3</c:v>
                </c:pt>
                <c:pt idx="72">
                  <c:v>180.3</c:v>
                </c:pt>
                <c:pt idx="73">
                  <c:v>180.3</c:v>
                </c:pt>
                <c:pt idx="74">
                  <c:v>180.3</c:v>
                </c:pt>
                <c:pt idx="75">
                  <c:v>180</c:v>
                </c:pt>
                <c:pt idx="76">
                  <c:v>180</c:v>
                </c:pt>
                <c:pt idx="77">
                  <c:v>180</c:v>
                </c:pt>
                <c:pt idx="78">
                  <c:v>179.8</c:v>
                </c:pt>
                <c:pt idx="79">
                  <c:v>179.8</c:v>
                </c:pt>
                <c:pt idx="80">
                  <c:v>179.8</c:v>
                </c:pt>
                <c:pt idx="81">
                  <c:v>179.5</c:v>
                </c:pt>
                <c:pt idx="82">
                  <c:v>179.5</c:v>
                </c:pt>
                <c:pt idx="83">
                  <c:v>179.5</c:v>
                </c:pt>
                <c:pt idx="84">
                  <c:v>179.3</c:v>
                </c:pt>
                <c:pt idx="85">
                  <c:v>179.3</c:v>
                </c:pt>
                <c:pt idx="86">
                  <c:v>179.3</c:v>
                </c:pt>
                <c:pt idx="87">
                  <c:v>179</c:v>
                </c:pt>
                <c:pt idx="88">
                  <c:v>178.8</c:v>
                </c:pt>
                <c:pt idx="89">
                  <c:v>178.8</c:v>
                </c:pt>
                <c:pt idx="90">
                  <c:v>178.5</c:v>
                </c:pt>
                <c:pt idx="91">
                  <c:v>178.5</c:v>
                </c:pt>
                <c:pt idx="92">
                  <c:v>178.5</c:v>
                </c:pt>
                <c:pt idx="93">
                  <c:v>178.3</c:v>
                </c:pt>
                <c:pt idx="94">
                  <c:v>178.3</c:v>
                </c:pt>
                <c:pt idx="95">
                  <c:v>178.3</c:v>
                </c:pt>
                <c:pt idx="96">
                  <c:v>178</c:v>
                </c:pt>
                <c:pt idx="97">
                  <c:v>178</c:v>
                </c:pt>
                <c:pt idx="98">
                  <c:v>178</c:v>
                </c:pt>
                <c:pt idx="99">
                  <c:v>178</c:v>
                </c:pt>
                <c:pt idx="100">
                  <c:v>178</c:v>
                </c:pt>
                <c:pt idx="101">
                  <c:v>177.8</c:v>
                </c:pt>
                <c:pt idx="102">
                  <c:v>177.8</c:v>
                </c:pt>
                <c:pt idx="103">
                  <c:v>177.8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9F-4290-B423-2A255ECFCA5E}"/>
            </c:ext>
          </c:extLst>
        </c:ser>
        <c:ser>
          <c:idx val="1"/>
          <c:order val="1"/>
          <c:tx>
            <c:strRef>
              <c:f>PerfisColocados!$B$1</c:f>
              <c:strCache>
                <c:ptCount val="1"/>
                <c:pt idx="0">
                  <c:v>IST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PerfisColocados!$B$2:$B$201</c:f>
              <c:numCache>
                <c:formatCode>0.0</c:formatCode>
                <c:ptCount val="200"/>
                <c:pt idx="0">
                  <c:v>193.5</c:v>
                </c:pt>
                <c:pt idx="1">
                  <c:v>193.5</c:v>
                </c:pt>
                <c:pt idx="2">
                  <c:v>191</c:v>
                </c:pt>
                <c:pt idx="3">
                  <c:v>190.5</c:v>
                </c:pt>
                <c:pt idx="4">
                  <c:v>190</c:v>
                </c:pt>
                <c:pt idx="5">
                  <c:v>189</c:v>
                </c:pt>
                <c:pt idx="6">
                  <c:v>188.5</c:v>
                </c:pt>
                <c:pt idx="7">
                  <c:v>188.5</c:v>
                </c:pt>
                <c:pt idx="8">
                  <c:v>188.5</c:v>
                </c:pt>
                <c:pt idx="9">
                  <c:v>188</c:v>
                </c:pt>
                <c:pt idx="10">
                  <c:v>188</c:v>
                </c:pt>
                <c:pt idx="11">
                  <c:v>187.5</c:v>
                </c:pt>
                <c:pt idx="12">
                  <c:v>187.5</c:v>
                </c:pt>
                <c:pt idx="13">
                  <c:v>187</c:v>
                </c:pt>
                <c:pt idx="14">
                  <c:v>186.5</c:v>
                </c:pt>
                <c:pt idx="15">
                  <c:v>186.5</c:v>
                </c:pt>
                <c:pt idx="16">
                  <c:v>186.5</c:v>
                </c:pt>
                <c:pt idx="17">
                  <c:v>186</c:v>
                </c:pt>
                <c:pt idx="18">
                  <c:v>186</c:v>
                </c:pt>
                <c:pt idx="19">
                  <c:v>186</c:v>
                </c:pt>
                <c:pt idx="20">
                  <c:v>185.5</c:v>
                </c:pt>
                <c:pt idx="21">
                  <c:v>185.5</c:v>
                </c:pt>
                <c:pt idx="22">
                  <c:v>185.5</c:v>
                </c:pt>
                <c:pt idx="23">
                  <c:v>185</c:v>
                </c:pt>
                <c:pt idx="24">
                  <c:v>185</c:v>
                </c:pt>
                <c:pt idx="25">
                  <c:v>184.5</c:v>
                </c:pt>
                <c:pt idx="26">
                  <c:v>184.5</c:v>
                </c:pt>
                <c:pt idx="27">
                  <c:v>184.5</c:v>
                </c:pt>
                <c:pt idx="28">
                  <c:v>184.5</c:v>
                </c:pt>
                <c:pt idx="29">
                  <c:v>184.5</c:v>
                </c:pt>
                <c:pt idx="30">
                  <c:v>184</c:v>
                </c:pt>
                <c:pt idx="31">
                  <c:v>184</c:v>
                </c:pt>
                <c:pt idx="32">
                  <c:v>183.5</c:v>
                </c:pt>
                <c:pt idx="33">
                  <c:v>183.5</c:v>
                </c:pt>
                <c:pt idx="34">
                  <c:v>183.5</c:v>
                </c:pt>
                <c:pt idx="35">
                  <c:v>183</c:v>
                </c:pt>
                <c:pt idx="36">
                  <c:v>183</c:v>
                </c:pt>
                <c:pt idx="37">
                  <c:v>183</c:v>
                </c:pt>
                <c:pt idx="38">
                  <c:v>182.5</c:v>
                </c:pt>
                <c:pt idx="39">
                  <c:v>182.5</c:v>
                </c:pt>
                <c:pt idx="40">
                  <c:v>182.5</c:v>
                </c:pt>
                <c:pt idx="41">
                  <c:v>182</c:v>
                </c:pt>
                <c:pt idx="42">
                  <c:v>182</c:v>
                </c:pt>
                <c:pt idx="43">
                  <c:v>182</c:v>
                </c:pt>
                <c:pt idx="44">
                  <c:v>181.5</c:v>
                </c:pt>
                <c:pt idx="45">
                  <c:v>181.5</c:v>
                </c:pt>
                <c:pt idx="46">
                  <c:v>181.5</c:v>
                </c:pt>
                <c:pt idx="47">
                  <c:v>181.5</c:v>
                </c:pt>
                <c:pt idx="48">
                  <c:v>181.5</c:v>
                </c:pt>
                <c:pt idx="49">
                  <c:v>181</c:v>
                </c:pt>
                <c:pt idx="50">
                  <c:v>181</c:v>
                </c:pt>
                <c:pt idx="51">
                  <c:v>181</c:v>
                </c:pt>
                <c:pt idx="52">
                  <c:v>181</c:v>
                </c:pt>
                <c:pt idx="53">
                  <c:v>180.5</c:v>
                </c:pt>
                <c:pt idx="54">
                  <c:v>180.5</c:v>
                </c:pt>
                <c:pt idx="55">
                  <c:v>180.5</c:v>
                </c:pt>
                <c:pt idx="56">
                  <c:v>180.5</c:v>
                </c:pt>
                <c:pt idx="57">
                  <c:v>180</c:v>
                </c:pt>
                <c:pt idx="58">
                  <c:v>180</c:v>
                </c:pt>
                <c:pt idx="59">
                  <c:v>180</c:v>
                </c:pt>
                <c:pt idx="60">
                  <c:v>180</c:v>
                </c:pt>
                <c:pt idx="61">
                  <c:v>179.5</c:v>
                </c:pt>
                <c:pt idx="62">
                  <c:v>179.5</c:v>
                </c:pt>
                <c:pt idx="63">
                  <c:v>179.5</c:v>
                </c:pt>
                <c:pt idx="64">
                  <c:v>179.5</c:v>
                </c:pt>
                <c:pt idx="65">
                  <c:v>179</c:v>
                </c:pt>
                <c:pt idx="66">
                  <c:v>179</c:v>
                </c:pt>
                <c:pt idx="67">
                  <c:v>179</c:v>
                </c:pt>
                <c:pt idx="68">
                  <c:v>179</c:v>
                </c:pt>
                <c:pt idx="69">
                  <c:v>179</c:v>
                </c:pt>
                <c:pt idx="70">
                  <c:v>178.5</c:v>
                </c:pt>
                <c:pt idx="71">
                  <c:v>178.5</c:v>
                </c:pt>
                <c:pt idx="72">
                  <c:v>178.5</c:v>
                </c:pt>
                <c:pt idx="73">
                  <c:v>178.5</c:v>
                </c:pt>
                <c:pt idx="74">
                  <c:v>178.5</c:v>
                </c:pt>
                <c:pt idx="75">
                  <c:v>178</c:v>
                </c:pt>
                <c:pt idx="76">
                  <c:v>178</c:v>
                </c:pt>
                <c:pt idx="77">
                  <c:v>178</c:v>
                </c:pt>
                <c:pt idx="78">
                  <c:v>178</c:v>
                </c:pt>
                <c:pt idx="79">
                  <c:v>178</c:v>
                </c:pt>
                <c:pt idx="80">
                  <c:v>178</c:v>
                </c:pt>
                <c:pt idx="81">
                  <c:v>177.5</c:v>
                </c:pt>
                <c:pt idx="82">
                  <c:v>177.5</c:v>
                </c:pt>
                <c:pt idx="83">
                  <c:v>177.5</c:v>
                </c:pt>
                <c:pt idx="84">
                  <c:v>177.5</c:v>
                </c:pt>
                <c:pt idx="85">
                  <c:v>177.5</c:v>
                </c:pt>
                <c:pt idx="86">
                  <c:v>177.5</c:v>
                </c:pt>
                <c:pt idx="87">
                  <c:v>177.5</c:v>
                </c:pt>
                <c:pt idx="88">
                  <c:v>177.5</c:v>
                </c:pt>
                <c:pt idx="89">
                  <c:v>177.5</c:v>
                </c:pt>
                <c:pt idx="90">
                  <c:v>177.5</c:v>
                </c:pt>
                <c:pt idx="91">
                  <c:v>177</c:v>
                </c:pt>
                <c:pt idx="92">
                  <c:v>177</c:v>
                </c:pt>
                <c:pt idx="93">
                  <c:v>177</c:v>
                </c:pt>
                <c:pt idx="94">
                  <c:v>177</c:v>
                </c:pt>
                <c:pt idx="95">
                  <c:v>177</c:v>
                </c:pt>
                <c:pt idx="96">
                  <c:v>177</c:v>
                </c:pt>
                <c:pt idx="97">
                  <c:v>177</c:v>
                </c:pt>
                <c:pt idx="98">
                  <c:v>177</c:v>
                </c:pt>
                <c:pt idx="99">
                  <c:v>176.5</c:v>
                </c:pt>
                <c:pt idx="100">
                  <c:v>176.5</c:v>
                </c:pt>
                <c:pt idx="101">
                  <c:v>176.5</c:v>
                </c:pt>
                <c:pt idx="102">
                  <c:v>176.5</c:v>
                </c:pt>
                <c:pt idx="103">
                  <c:v>176.5</c:v>
                </c:pt>
                <c:pt idx="104">
                  <c:v>176.5</c:v>
                </c:pt>
                <c:pt idx="105">
                  <c:v>176</c:v>
                </c:pt>
                <c:pt idx="106">
                  <c:v>176</c:v>
                </c:pt>
                <c:pt idx="107">
                  <c:v>176</c:v>
                </c:pt>
                <c:pt idx="108">
                  <c:v>176</c:v>
                </c:pt>
                <c:pt idx="109">
                  <c:v>176</c:v>
                </c:pt>
                <c:pt idx="110">
                  <c:v>176</c:v>
                </c:pt>
                <c:pt idx="111">
                  <c:v>175.5</c:v>
                </c:pt>
                <c:pt idx="112">
                  <c:v>175.5</c:v>
                </c:pt>
                <c:pt idx="113">
                  <c:v>175.5</c:v>
                </c:pt>
                <c:pt idx="114">
                  <c:v>175.5</c:v>
                </c:pt>
                <c:pt idx="115">
                  <c:v>175.5</c:v>
                </c:pt>
                <c:pt idx="116">
                  <c:v>175.5</c:v>
                </c:pt>
                <c:pt idx="117">
                  <c:v>175.5</c:v>
                </c:pt>
                <c:pt idx="118">
                  <c:v>175.5</c:v>
                </c:pt>
                <c:pt idx="119">
                  <c:v>175</c:v>
                </c:pt>
                <c:pt idx="120">
                  <c:v>175</c:v>
                </c:pt>
                <c:pt idx="121">
                  <c:v>175</c:v>
                </c:pt>
                <c:pt idx="122">
                  <c:v>175</c:v>
                </c:pt>
                <c:pt idx="123">
                  <c:v>174.5</c:v>
                </c:pt>
                <c:pt idx="124">
                  <c:v>174.5</c:v>
                </c:pt>
                <c:pt idx="125">
                  <c:v>174.5</c:v>
                </c:pt>
                <c:pt idx="126">
                  <c:v>174</c:v>
                </c:pt>
                <c:pt idx="127">
                  <c:v>174</c:v>
                </c:pt>
                <c:pt idx="128">
                  <c:v>174</c:v>
                </c:pt>
                <c:pt idx="129">
                  <c:v>174</c:v>
                </c:pt>
                <c:pt idx="130">
                  <c:v>173.5</c:v>
                </c:pt>
                <c:pt idx="131">
                  <c:v>173.5</c:v>
                </c:pt>
                <c:pt idx="132">
                  <c:v>173.5</c:v>
                </c:pt>
                <c:pt idx="133">
                  <c:v>173.5</c:v>
                </c:pt>
                <c:pt idx="134">
                  <c:v>173.5</c:v>
                </c:pt>
                <c:pt idx="135">
                  <c:v>173.5</c:v>
                </c:pt>
                <c:pt idx="136">
                  <c:v>173.5</c:v>
                </c:pt>
                <c:pt idx="137">
                  <c:v>173</c:v>
                </c:pt>
                <c:pt idx="138">
                  <c:v>173</c:v>
                </c:pt>
                <c:pt idx="139">
                  <c:v>173</c:v>
                </c:pt>
                <c:pt idx="140">
                  <c:v>173</c:v>
                </c:pt>
                <c:pt idx="141">
                  <c:v>173</c:v>
                </c:pt>
                <c:pt idx="142">
                  <c:v>173</c:v>
                </c:pt>
                <c:pt idx="143">
                  <c:v>172.5</c:v>
                </c:pt>
                <c:pt idx="144">
                  <c:v>172.5</c:v>
                </c:pt>
                <c:pt idx="145">
                  <c:v>172.5</c:v>
                </c:pt>
                <c:pt idx="146">
                  <c:v>172.5</c:v>
                </c:pt>
                <c:pt idx="147">
                  <c:v>172.5</c:v>
                </c:pt>
                <c:pt idx="148">
                  <c:v>172.5</c:v>
                </c:pt>
                <c:pt idx="149">
                  <c:v>172</c:v>
                </c:pt>
                <c:pt idx="150">
                  <c:v>171.5</c:v>
                </c:pt>
                <c:pt idx="151">
                  <c:v>171.5</c:v>
                </c:pt>
                <c:pt idx="152">
                  <c:v>171.5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9F-4290-B423-2A255ECFCA5E}"/>
            </c:ext>
          </c:extLst>
        </c:ser>
        <c:ser>
          <c:idx val="2"/>
          <c:order val="2"/>
          <c:tx>
            <c:strRef>
              <c:f>PerfisColocados!$C$1</c:f>
              <c:strCache>
                <c:ptCount val="1"/>
                <c:pt idx="0">
                  <c:v>UM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PerfisColocados!$C$2:$C$201</c:f>
              <c:numCache>
                <c:formatCode>0.0</c:formatCode>
                <c:ptCount val="200"/>
                <c:pt idx="0">
                  <c:v>193.6</c:v>
                </c:pt>
                <c:pt idx="1">
                  <c:v>190</c:v>
                </c:pt>
                <c:pt idx="2">
                  <c:v>189</c:v>
                </c:pt>
                <c:pt idx="3">
                  <c:v>188</c:v>
                </c:pt>
                <c:pt idx="4">
                  <c:v>187</c:v>
                </c:pt>
                <c:pt idx="5">
                  <c:v>186</c:v>
                </c:pt>
                <c:pt idx="6">
                  <c:v>185.6</c:v>
                </c:pt>
                <c:pt idx="7">
                  <c:v>185.2</c:v>
                </c:pt>
                <c:pt idx="8">
                  <c:v>185.2</c:v>
                </c:pt>
                <c:pt idx="9">
                  <c:v>185</c:v>
                </c:pt>
                <c:pt idx="10">
                  <c:v>183.4</c:v>
                </c:pt>
                <c:pt idx="11">
                  <c:v>183.2</c:v>
                </c:pt>
                <c:pt idx="12">
                  <c:v>183.2</c:v>
                </c:pt>
                <c:pt idx="13">
                  <c:v>183.2</c:v>
                </c:pt>
                <c:pt idx="14">
                  <c:v>182.6</c:v>
                </c:pt>
                <c:pt idx="15">
                  <c:v>182.4</c:v>
                </c:pt>
                <c:pt idx="16">
                  <c:v>182</c:v>
                </c:pt>
                <c:pt idx="17">
                  <c:v>181.8</c:v>
                </c:pt>
                <c:pt idx="18">
                  <c:v>181.6</c:v>
                </c:pt>
                <c:pt idx="19">
                  <c:v>181</c:v>
                </c:pt>
                <c:pt idx="20">
                  <c:v>180.2</c:v>
                </c:pt>
                <c:pt idx="21">
                  <c:v>179.6</c:v>
                </c:pt>
                <c:pt idx="22">
                  <c:v>179.4</c:v>
                </c:pt>
                <c:pt idx="23">
                  <c:v>179.4</c:v>
                </c:pt>
                <c:pt idx="24">
                  <c:v>179.2</c:v>
                </c:pt>
                <c:pt idx="25">
                  <c:v>179</c:v>
                </c:pt>
                <c:pt idx="26">
                  <c:v>178.6</c:v>
                </c:pt>
                <c:pt idx="27">
                  <c:v>178</c:v>
                </c:pt>
                <c:pt idx="28">
                  <c:v>177.4</c:v>
                </c:pt>
                <c:pt idx="29">
                  <c:v>177.2</c:v>
                </c:pt>
                <c:pt idx="30">
                  <c:v>177</c:v>
                </c:pt>
                <c:pt idx="31">
                  <c:v>177</c:v>
                </c:pt>
                <c:pt idx="32">
                  <c:v>177</c:v>
                </c:pt>
                <c:pt idx="33">
                  <c:v>176.8</c:v>
                </c:pt>
                <c:pt idx="34">
                  <c:v>176.6</c:v>
                </c:pt>
                <c:pt idx="35">
                  <c:v>176.4</c:v>
                </c:pt>
                <c:pt idx="36">
                  <c:v>175.8</c:v>
                </c:pt>
                <c:pt idx="37">
                  <c:v>175.4</c:v>
                </c:pt>
                <c:pt idx="38">
                  <c:v>175.2</c:v>
                </c:pt>
                <c:pt idx="39">
                  <c:v>175</c:v>
                </c:pt>
                <c:pt idx="40">
                  <c:v>174.8</c:v>
                </c:pt>
                <c:pt idx="41">
                  <c:v>174.8</c:v>
                </c:pt>
                <c:pt idx="42">
                  <c:v>174.6</c:v>
                </c:pt>
                <c:pt idx="43">
                  <c:v>174.6</c:v>
                </c:pt>
                <c:pt idx="44">
                  <c:v>174.6</c:v>
                </c:pt>
                <c:pt idx="45">
                  <c:v>174.6</c:v>
                </c:pt>
                <c:pt idx="46">
                  <c:v>174.4</c:v>
                </c:pt>
                <c:pt idx="47">
                  <c:v>174.2</c:v>
                </c:pt>
                <c:pt idx="48">
                  <c:v>174.2</c:v>
                </c:pt>
                <c:pt idx="49">
                  <c:v>174.2</c:v>
                </c:pt>
                <c:pt idx="50">
                  <c:v>173.4</c:v>
                </c:pt>
                <c:pt idx="51">
                  <c:v>173.4</c:v>
                </c:pt>
                <c:pt idx="52">
                  <c:v>173.2</c:v>
                </c:pt>
                <c:pt idx="53">
                  <c:v>173</c:v>
                </c:pt>
                <c:pt idx="54">
                  <c:v>173</c:v>
                </c:pt>
                <c:pt idx="55">
                  <c:v>173</c:v>
                </c:pt>
                <c:pt idx="56">
                  <c:v>172.8</c:v>
                </c:pt>
                <c:pt idx="57">
                  <c:v>172.8</c:v>
                </c:pt>
                <c:pt idx="58">
                  <c:v>172.6</c:v>
                </c:pt>
                <c:pt idx="59">
                  <c:v>172.6</c:v>
                </c:pt>
                <c:pt idx="60">
                  <c:v>172.2</c:v>
                </c:pt>
                <c:pt idx="61">
                  <c:v>172.2</c:v>
                </c:pt>
                <c:pt idx="62">
                  <c:v>172</c:v>
                </c:pt>
                <c:pt idx="63">
                  <c:v>172</c:v>
                </c:pt>
                <c:pt idx="64">
                  <c:v>171.8</c:v>
                </c:pt>
                <c:pt idx="65">
                  <c:v>171.6</c:v>
                </c:pt>
                <c:pt idx="66">
                  <c:v>171.6</c:v>
                </c:pt>
                <c:pt idx="67">
                  <c:v>171.6</c:v>
                </c:pt>
                <c:pt idx="68">
                  <c:v>171.6</c:v>
                </c:pt>
                <c:pt idx="69">
                  <c:v>171.4</c:v>
                </c:pt>
                <c:pt idx="70">
                  <c:v>171.4</c:v>
                </c:pt>
                <c:pt idx="71">
                  <c:v>171.2</c:v>
                </c:pt>
                <c:pt idx="72">
                  <c:v>170.6</c:v>
                </c:pt>
                <c:pt idx="73">
                  <c:v>170.6</c:v>
                </c:pt>
                <c:pt idx="74">
                  <c:v>170.6</c:v>
                </c:pt>
                <c:pt idx="75">
                  <c:v>170.4</c:v>
                </c:pt>
                <c:pt idx="76">
                  <c:v>170</c:v>
                </c:pt>
                <c:pt idx="77">
                  <c:v>169.8</c:v>
                </c:pt>
                <c:pt idx="78">
                  <c:v>169.8</c:v>
                </c:pt>
                <c:pt idx="79">
                  <c:v>169.6</c:v>
                </c:pt>
                <c:pt idx="80">
                  <c:v>169.6</c:v>
                </c:pt>
                <c:pt idx="81">
                  <c:v>169.4</c:v>
                </c:pt>
                <c:pt idx="82">
                  <c:v>169</c:v>
                </c:pt>
                <c:pt idx="83">
                  <c:v>169</c:v>
                </c:pt>
                <c:pt idx="84">
                  <c:v>168.8</c:v>
                </c:pt>
                <c:pt idx="85">
                  <c:v>168.8</c:v>
                </c:pt>
                <c:pt idx="86">
                  <c:v>168.6</c:v>
                </c:pt>
                <c:pt idx="87">
                  <c:v>168.6</c:v>
                </c:pt>
                <c:pt idx="88">
                  <c:v>168.4</c:v>
                </c:pt>
                <c:pt idx="89">
                  <c:v>168.2</c:v>
                </c:pt>
                <c:pt idx="90">
                  <c:v>168.2</c:v>
                </c:pt>
                <c:pt idx="91">
                  <c:v>168</c:v>
                </c:pt>
                <c:pt idx="92">
                  <c:v>167.6</c:v>
                </c:pt>
                <c:pt idx="93">
                  <c:v>167.6</c:v>
                </c:pt>
                <c:pt idx="94">
                  <c:v>167.6</c:v>
                </c:pt>
                <c:pt idx="95">
                  <c:v>167.4</c:v>
                </c:pt>
                <c:pt idx="96">
                  <c:v>167.4</c:v>
                </c:pt>
                <c:pt idx="97">
                  <c:v>167</c:v>
                </c:pt>
                <c:pt idx="98">
                  <c:v>166.6</c:v>
                </c:pt>
                <c:pt idx="99">
                  <c:v>166.4</c:v>
                </c:pt>
                <c:pt idx="100">
                  <c:v>166.2</c:v>
                </c:pt>
                <c:pt idx="101">
                  <c:v>165.6</c:v>
                </c:pt>
                <c:pt idx="102">
                  <c:v>165.2</c:v>
                </c:pt>
                <c:pt idx="103">
                  <c:v>165</c:v>
                </c:pt>
                <c:pt idx="104">
                  <c:v>164.8</c:v>
                </c:pt>
                <c:pt idx="105">
                  <c:v>164.8</c:v>
                </c:pt>
                <c:pt idx="106">
                  <c:v>164.4</c:v>
                </c:pt>
                <c:pt idx="107">
                  <c:v>164.2</c:v>
                </c:pt>
                <c:pt idx="108">
                  <c:v>164</c:v>
                </c:pt>
                <c:pt idx="109">
                  <c:v>164</c:v>
                </c:pt>
                <c:pt idx="110">
                  <c:v>163.80000000000001</c:v>
                </c:pt>
                <c:pt idx="111">
                  <c:v>163.6</c:v>
                </c:pt>
                <c:pt idx="112">
                  <c:v>163.6</c:v>
                </c:pt>
                <c:pt idx="113">
                  <c:v>163.6</c:v>
                </c:pt>
                <c:pt idx="114">
                  <c:v>163.19999999999999</c:v>
                </c:pt>
                <c:pt idx="115">
                  <c:v>163.19999999999999</c:v>
                </c:pt>
                <c:pt idx="116">
                  <c:v>163.19999999999999</c:v>
                </c:pt>
                <c:pt idx="117">
                  <c:v>163</c:v>
                </c:pt>
                <c:pt idx="118">
                  <c:v>162.6</c:v>
                </c:pt>
                <c:pt idx="119">
                  <c:v>162.6</c:v>
                </c:pt>
                <c:pt idx="120">
                  <c:v>162.6</c:v>
                </c:pt>
                <c:pt idx="121">
                  <c:v>162.4</c:v>
                </c:pt>
                <c:pt idx="122">
                  <c:v>162.4</c:v>
                </c:pt>
                <c:pt idx="123">
                  <c:v>162.19999999999999</c:v>
                </c:pt>
                <c:pt idx="124">
                  <c:v>161.80000000000001</c:v>
                </c:pt>
                <c:pt idx="125">
                  <c:v>161.80000000000001</c:v>
                </c:pt>
                <c:pt idx="126">
                  <c:v>161.6</c:v>
                </c:pt>
                <c:pt idx="127">
                  <c:v>161.6</c:v>
                </c:pt>
                <c:pt idx="128">
                  <c:v>161.6</c:v>
                </c:pt>
                <c:pt idx="129">
                  <c:v>161</c:v>
                </c:pt>
                <c:pt idx="130">
                  <c:v>161</c:v>
                </c:pt>
                <c:pt idx="131">
                  <c:v>161</c:v>
                </c:pt>
                <c:pt idx="132">
                  <c:v>161</c:v>
                </c:pt>
                <c:pt idx="133">
                  <c:v>160.80000000000001</c:v>
                </c:pt>
                <c:pt idx="134">
                  <c:v>160.80000000000001</c:v>
                </c:pt>
                <c:pt idx="135">
                  <c:v>160.80000000000001</c:v>
                </c:pt>
                <c:pt idx="136">
                  <c:v>160.6</c:v>
                </c:pt>
                <c:pt idx="137">
                  <c:v>160.6</c:v>
                </c:pt>
                <c:pt idx="138">
                  <c:v>160.6</c:v>
                </c:pt>
                <c:pt idx="139">
                  <c:v>160.4</c:v>
                </c:pt>
                <c:pt idx="140">
                  <c:v>160.4</c:v>
                </c:pt>
                <c:pt idx="141">
                  <c:v>160.19999999999999</c:v>
                </c:pt>
                <c:pt idx="142">
                  <c:v>160.19999999999999</c:v>
                </c:pt>
                <c:pt idx="143">
                  <c:v>159.80000000000001</c:v>
                </c:pt>
                <c:pt idx="144">
                  <c:v>159.80000000000001</c:v>
                </c:pt>
                <c:pt idx="145">
                  <c:v>159.6</c:v>
                </c:pt>
                <c:pt idx="146">
                  <c:v>159.6</c:v>
                </c:pt>
                <c:pt idx="147">
                  <c:v>159.4</c:v>
                </c:pt>
                <c:pt idx="148">
                  <c:v>159.4</c:v>
                </c:pt>
                <c:pt idx="149">
                  <c:v>159</c:v>
                </c:pt>
                <c:pt idx="150">
                  <c:v>158.80000000000001</c:v>
                </c:pt>
                <c:pt idx="151">
                  <c:v>158.80000000000001</c:v>
                </c:pt>
                <c:pt idx="152">
                  <c:v>158.80000000000001</c:v>
                </c:pt>
                <c:pt idx="153">
                  <c:v>158.6</c:v>
                </c:pt>
                <c:pt idx="154">
                  <c:v>158.19999999999999</c:v>
                </c:pt>
                <c:pt idx="155">
                  <c:v>158.19999999999999</c:v>
                </c:pt>
                <c:pt idx="156">
                  <c:v>158</c:v>
                </c:pt>
                <c:pt idx="157">
                  <c:v>157.80000000000001</c:v>
                </c:pt>
                <c:pt idx="158">
                  <c:v>157.80000000000001</c:v>
                </c:pt>
                <c:pt idx="159">
                  <c:v>157.6</c:v>
                </c:pt>
                <c:pt idx="160">
                  <c:v>157.6</c:v>
                </c:pt>
                <c:pt idx="161">
                  <c:v>157.6</c:v>
                </c:pt>
                <c:pt idx="162">
                  <c:v>157.6</c:v>
                </c:pt>
                <c:pt idx="163">
                  <c:v>157.4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9F-4290-B423-2A255ECFCA5E}"/>
            </c:ext>
          </c:extLst>
        </c:ser>
        <c:ser>
          <c:idx val="3"/>
          <c:order val="3"/>
          <c:tx>
            <c:strRef>
              <c:f>PerfisColocados!$D$1</c:f>
              <c:strCache>
                <c:ptCount val="1"/>
                <c:pt idx="0">
                  <c:v>ISEP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PerfisColocados!$D$2:$D$201</c:f>
              <c:numCache>
                <c:formatCode>0.0</c:formatCode>
                <c:ptCount val="200"/>
                <c:pt idx="0">
                  <c:v>188.3</c:v>
                </c:pt>
                <c:pt idx="1">
                  <c:v>188</c:v>
                </c:pt>
                <c:pt idx="2">
                  <c:v>184.8</c:v>
                </c:pt>
                <c:pt idx="3">
                  <c:v>183.7</c:v>
                </c:pt>
                <c:pt idx="4">
                  <c:v>181.3</c:v>
                </c:pt>
                <c:pt idx="5">
                  <c:v>180</c:v>
                </c:pt>
                <c:pt idx="6">
                  <c:v>179.8</c:v>
                </c:pt>
                <c:pt idx="7">
                  <c:v>179.4</c:v>
                </c:pt>
                <c:pt idx="8">
                  <c:v>178.8</c:v>
                </c:pt>
                <c:pt idx="9">
                  <c:v>178.6</c:v>
                </c:pt>
                <c:pt idx="10">
                  <c:v>177.4</c:v>
                </c:pt>
                <c:pt idx="11">
                  <c:v>176.7</c:v>
                </c:pt>
                <c:pt idx="12">
                  <c:v>176.3</c:v>
                </c:pt>
                <c:pt idx="13">
                  <c:v>175.2</c:v>
                </c:pt>
                <c:pt idx="14">
                  <c:v>174.7</c:v>
                </c:pt>
                <c:pt idx="15">
                  <c:v>174.6</c:v>
                </c:pt>
                <c:pt idx="16">
                  <c:v>173.9</c:v>
                </c:pt>
                <c:pt idx="17">
                  <c:v>173.3</c:v>
                </c:pt>
                <c:pt idx="18">
                  <c:v>173.2</c:v>
                </c:pt>
                <c:pt idx="19">
                  <c:v>173.1</c:v>
                </c:pt>
                <c:pt idx="20">
                  <c:v>173</c:v>
                </c:pt>
                <c:pt idx="21">
                  <c:v>172.6</c:v>
                </c:pt>
                <c:pt idx="22">
                  <c:v>172.3</c:v>
                </c:pt>
                <c:pt idx="23">
                  <c:v>172</c:v>
                </c:pt>
                <c:pt idx="24">
                  <c:v>171.4</c:v>
                </c:pt>
                <c:pt idx="25">
                  <c:v>171.3</c:v>
                </c:pt>
                <c:pt idx="26">
                  <c:v>171</c:v>
                </c:pt>
                <c:pt idx="27">
                  <c:v>170.9</c:v>
                </c:pt>
                <c:pt idx="28">
                  <c:v>170.1</c:v>
                </c:pt>
                <c:pt idx="29">
                  <c:v>169.8</c:v>
                </c:pt>
                <c:pt idx="30">
                  <c:v>169.6</c:v>
                </c:pt>
                <c:pt idx="31">
                  <c:v>169.2</c:v>
                </c:pt>
                <c:pt idx="32">
                  <c:v>169</c:v>
                </c:pt>
                <c:pt idx="33">
                  <c:v>169</c:v>
                </c:pt>
                <c:pt idx="34">
                  <c:v>168.9</c:v>
                </c:pt>
                <c:pt idx="35">
                  <c:v>168.8</c:v>
                </c:pt>
                <c:pt idx="36">
                  <c:v>167.9</c:v>
                </c:pt>
                <c:pt idx="37">
                  <c:v>167.9</c:v>
                </c:pt>
                <c:pt idx="38">
                  <c:v>167.5</c:v>
                </c:pt>
                <c:pt idx="39">
                  <c:v>167.4</c:v>
                </c:pt>
                <c:pt idx="40">
                  <c:v>167.3</c:v>
                </c:pt>
                <c:pt idx="41">
                  <c:v>167.3</c:v>
                </c:pt>
                <c:pt idx="42">
                  <c:v>167</c:v>
                </c:pt>
                <c:pt idx="43">
                  <c:v>166.8</c:v>
                </c:pt>
                <c:pt idx="44">
                  <c:v>166.8</c:v>
                </c:pt>
                <c:pt idx="45">
                  <c:v>166.8</c:v>
                </c:pt>
                <c:pt idx="46">
                  <c:v>166.7</c:v>
                </c:pt>
                <c:pt idx="47">
                  <c:v>166.6</c:v>
                </c:pt>
                <c:pt idx="48">
                  <c:v>166.6</c:v>
                </c:pt>
                <c:pt idx="49">
                  <c:v>166.6</c:v>
                </c:pt>
                <c:pt idx="50">
                  <c:v>166.4</c:v>
                </c:pt>
                <c:pt idx="51">
                  <c:v>166.3</c:v>
                </c:pt>
                <c:pt idx="52">
                  <c:v>165.9</c:v>
                </c:pt>
                <c:pt idx="53">
                  <c:v>165.7</c:v>
                </c:pt>
                <c:pt idx="54">
                  <c:v>165.7</c:v>
                </c:pt>
                <c:pt idx="55">
                  <c:v>165.6</c:v>
                </c:pt>
                <c:pt idx="56">
                  <c:v>165.5</c:v>
                </c:pt>
                <c:pt idx="57">
                  <c:v>165.4</c:v>
                </c:pt>
                <c:pt idx="58">
                  <c:v>165.4</c:v>
                </c:pt>
                <c:pt idx="59">
                  <c:v>165.4</c:v>
                </c:pt>
                <c:pt idx="60">
                  <c:v>165.1</c:v>
                </c:pt>
                <c:pt idx="61">
                  <c:v>165.1</c:v>
                </c:pt>
                <c:pt idx="62">
                  <c:v>165</c:v>
                </c:pt>
                <c:pt idx="63">
                  <c:v>164.9</c:v>
                </c:pt>
                <c:pt idx="64">
                  <c:v>164.9</c:v>
                </c:pt>
                <c:pt idx="65">
                  <c:v>164.9</c:v>
                </c:pt>
                <c:pt idx="66">
                  <c:v>164.8</c:v>
                </c:pt>
                <c:pt idx="67">
                  <c:v>164.7</c:v>
                </c:pt>
                <c:pt idx="68">
                  <c:v>164.6</c:v>
                </c:pt>
                <c:pt idx="69">
                  <c:v>164.3</c:v>
                </c:pt>
                <c:pt idx="70">
                  <c:v>164.3</c:v>
                </c:pt>
                <c:pt idx="71">
                  <c:v>164</c:v>
                </c:pt>
                <c:pt idx="72">
                  <c:v>163.9</c:v>
                </c:pt>
                <c:pt idx="73">
                  <c:v>163.69999999999999</c:v>
                </c:pt>
                <c:pt idx="74">
                  <c:v>163.5</c:v>
                </c:pt>
                <c:pt idx="75">
                  <c:v>163.5</c:v>
                </c:pt>
                <c:pt idx="76">
                  <c:v>163.4</c:v>
                </c:pt>
                <c:pt idx="77">
                  <c:v>163.1</c:v>
                </c:pt>
                <c:pt idx="78">
                  <c:v>162.9</c:v>
                </c:pt>
                <c:pt idx="79">
                  <c:v>162.9</c:v>
                </c:pt>
                <c:pt idx="80">
                  <c:v>162.9</c:v>
                </c:pt>
                <c:pt idx="81">
                  <c:v>162.80000000000001</c:v>
                </c:pt>
                <c:pt idx="82">
                  <c:v>162.80000000000001</c:v>
                </c:pt>
                <c:pt idx="83">
                  <c:v>162.80000000000001</c:v>
                </c:pt>
                <c:pt idx="84">
                  <c:v>162.69999999999999</c:v>
                </c:pt>
                <c:pt idx="85">
                  <c:v>162.69999999999999</c:v>
                </c:pt>
                <c:pt idx="86">
                  <c:v>162.6</c:v>
                </c:pt>
                <c:pt idx="87">
                  <c:v>162.5</c:v>
                </c:pt>
                <c:pt idx="88">
                  <c:v>162.30000000000001</c:v>
                </c:pt>
                <c:pt idx="89">
                  <c:v>162.19999999999999</c:v>
                </c:pt>
                <c:pt idx="90">
                  <c:v>162</c:v>
                </c:pt>
                <c:pt idx="91">
                  <c:v>161.9</c:v>
                </c:pt>
                <c:pt idx="92">
                  <c:v>161.9</c:v>
                </c:pt>
                <c:pt idx="93">
                  <c:v>161.5</c:v>
                </c:pt>
                <c:pt idx="94">
                  <c:v>161.4</c:v>
                </c:pt>
                <c:pt idx="95">
                  <c:v>161.19999999999999</c:v>
                </c:pt>
                <c:pt idx="96">
                  <c:v>161</c:v>
                </c:pt>
                <c:pt idx="97">
                  <c:v>161</c:v>
                </c:pt>
                <c:pt idx="98">
                  <c:v>160.9</c:v>
                </c:pt>
                <c:pt idx="99">
                  <c:v>160.69999999999999</c:v>
                </c:pt>
                <c:pt idx="100">
                  <c:v>160.5</c:v>
                </c:pt>
                <c:pt idx="101">
                  <c:v>160.5</c:v>
                </c:pt>
                <c:pt idx="102">
                  <c:v>160.4</c:v>
                </c:pt>
                <c:pt idx="103">
                  <c:v>160.1</c:v>
                </c:pt>
                <c:pt idx="104">
                  <c:v>160</c:v>
                </c:pt>
                <c:pt idx="105">
                  <c:v>160</c:v>
                </c:pt>
                <c:pt idx="106">
                  <c:v>159.9</c:v>
                </c:pt>
                <c:pt idx="107">
                  <c:v>159.9</c:v>
                </c:pt>
                <c:pt idx="108">
                  <c:v>159.6</c:v>
                </c:pt>
                <c:pt idx="109">
                  <c:v>159.6</c:v>
                </c:pt>
                <c:pt idx="110">
                  <c:v>159.30000000000001</c:v>
                </c:pt>
                <c:pt idx="111">
                  <c:v>159.30000000000001</c:v>
                </c:pt>
                <c:pt idx="112">
                  <c:v>159.19999999999999</c:v>
                </c:pt>
                <c:pt idx="113">
                  <c:v>159</c:v>
                </c:pt>
                <c:pt idx="114">
                  <c:v>159</c:v>
                </c:pt>
                <c:pt idx="115">
                  <c:v>158.9</c:v>
                </c:pt>
                <c:pt idx="116">
                  <c:v>158.80000000000001</c:v>
                </c:pt>
                <c:pt idx="117">
                  <c:v>158.80000000000001</c:v>
                </c:pt>
                <c:pt idx="118">
                  <c:v>158.80000000000001</c:v>
                </c:pt>
                <c:pt idx="119">
                  <c:v>158.6</c:v>
                </c:pt>
                <c:pt idx="120">
                  <c:v>158.5</c:v>
                </c:pt>
                <c:pt idx="121">
                  <c:v>158.4</c:v>
                </c:pt>
                <c:pt idx="122">
                  <c:v>158.4</c:v>
                </c:pt>
                <c:pt idx="123">
                  <c:v>158</c:v>
                </c:pt>
                <c:pt idx="124">
                  <c:v>158</c:v>
                </c:pt>
                <c:pt idx="125">
                  <c:v>158</c:v>
                </c:pt>
                <c:pt idx="126">
                  <c:v>157.80000000000001</c:v>
                </c:pt>
                <c:pt idx="127">
                  <c:v>157.80000000000001</c:v>
                </c:pt>
                <c:pt idx="128">
                  <c:v>157.80000000000001</c:v>
                </c:pt>
                <c:pt idx="129">
                  <c:v>157.69999999999999</c:v>
                </c:pt>
                <c:pt idx="130">
                  <c:v>157.69999999999999</c:v>
                </c:pt>
                <c:pt idx="131">
                  <c:v>157.69999999999999</c:v>
                </c:pt>
                <c:pt idx="132">
                  <c:v>157.6</c:v>
                </c:pt>
                <c:pt idx="133">
                  <c:v>157.5</c:v>
                </c:pt>
                <c:pt idx="134">
                  <c:v>157.5</c:v>
                </c:pt>
                <c:pt idx="135">
                  <c:v>157.30000000000001</c:v>
                </c:pt>
                <c:pt idx="136">
                  <c:v>157.19999999999999</c:v>
                </c:pt>
                <c:pt idx="137">
                  <c:v>157.19999999999999</c:v>
                </c:pt>
                <c:pt idx="138">
                  <c:v>157.1</c:v>
                </c:pt>
                <c:pt idx="139">
                  <c:v>157</c:v>
                </c:pt>
                <c:pt idx="140">
                  <c:v>157</c:v>
                </c:pt>
                <c:pt idx="141">
                  <c:v>157</c:v>
                </c:pt>
                <c:pt idx="142">
                  <c:v>157</c:v>
                </c:pt>
                <c:pt idx="143">
                  <c:v>156.9</c:v>
                </c:pt>
                <c:pt idx="144">
                  <c:v>156.9</c:v>
                </c:pt>
                <c:pt idx="145">
                  <c:v>156.80000000000001</c:v>
                </c:pt>
                <c:pt idx="146">
                  <c:v>156.69999999999999</c:v>
                </c:pt>
                <c:pt idx="147">
                  <c:v>156.6</c:v>
                </c:pt>
                <c:pt idx="148">
                  <c:v>156.5</c:v>
                </c:pt>
                <c:pt idx="149">
                  <c:v>156.30000000000001</c:v>
                </c:pt>
                <c:pt idx="150">
                  <c:v>156.19999999999999</c:v>
                </c:pt>
                <c:pt idx="151">
                  <c:v>156.19999999999999</c:v>
                </c:pt>
                <c:pt idx="152">
                  <c:v>156</c:v>
                </c:pt>
                <c:pt idx="153">
                  <c:v>156</c:v>
                </c:pt>
                <c:pt idx="154">
                  <c:v>155.9</c:v>
                </c:pt>
                <c:pt idx="155">
                  <c:v>155.9</c:v>
                </c:pt>
                <c:pt idx="156">
                  <c:v>155.80000000000001</c:v>
                </c:pt>
                <c:pt idx="157">
                  <c:v>155.69999999999999</c:v>
                </c:pt>
                <c:pt idx="158">
                  <c:v>155.69999999999999</c:v>
                </c:pt>
                <c:pt idx="159">
                  <c:v>155.4</c:v>
                </c:pt>
                <c:pt idx="160">
                  <c:v>155.4</c:v>
                </c:pt>
                <c:pt idx="161">
                  <c:v>155.30000000000001</c:v>
                </c:pt>
                <c:pt idx="162">
                  <c:v>155.30000000000001</c:v>
                </c:pt>
                <c:pt idx="163">
                  <c:v>155.30000000000001</c:v>
                </c:pt>
                <c:pt idx="164">
                  <c:v>155.19999999999999</c:v>
                </c:pt>
                <c:pt idx="165">
                  <c:v>155</c:v>
                </c:pt>
                <c:pt idx="166">
                  <c:v>154.80000000000001</c:v>
                </c:pt>
                <c:pt idx="167">
                  <c:v>154.80000000000001</c:v>
                </c:pt>
                <c:pt idx="168">
                  <c:v>154.80000000000001</c:v>
                </c:pt>
                <c:pt idx="169">
                  <c:v>154.69999999999999</c:v>
                </c:pt>
                <c:pt idx="170">
                  <c:v>154.5</c:v>
                </c:pt>
                <c:pt idx="171">
                  <c:v>154.4</c:v>
                </c:pt>
                <c:pt idx="172">
                  <c:v>154.4</c:v>
                </c:pt>
                <c:pt idx="173">
                  <c:v>154.30000000000001</c:v>
                </c:pt>
                <c:pt idx="174">
                  <c:v>154.30000000000001</c:v>
                </c:pt>
                <c:pt idx="175">
                  <c:v>154.30000000000001</c:v>
                </c:pt>
                <c:pt idx="176">
                  <c:v>154.1</c:v>
                </c:pt>
                <c:pt idx="177">
                  <c:v>153.9</c:v>
                </c:pt>
                <c:pt idx="178">
                  <c:v>153.80000000000001</c:v>
                </c:pt>
                <c:pt idx="179">
                  <c:v>153.69999999999999</c:v>
                </c:pt>
                <c:pt idx="180">
                  <c:v>153.5</c:v>
                </c:pt>
                <c:pt idx="181">
                  <c:v>153.30000000000001</c:v>
                </c:pt>
                <c:pt idx="182">
                  <c:v>153.30000000000001</c:v>
                </c:pt>
                <c:pt idx="183">
                  <c:v>153.30000000000001</c:v>
                </c:pt>
                <c:pt idx="184">
                  <c:v>153.30000000000001</c:v>
                </c:pt>
                <c:pt idx="185">
                  <c:v>153.19999999999999</c:v>
                </c:pt>
                <c:pt idx="186">
                  <c:v>153.19999999999999</c:v>
                </c:pt>
                <c:pt idx="187">
                  <c:v>153.1</c:v>
                </c:pt>
                <c:pt idx="188">
                  <c:v>152.9</c:v>
                </c:pt>
                <c:pt idx="189">
                  <c:v>152.9</c:v>
                </c:pt>
                <c:pt idx="190">
                  <c:v>152.9</c:v>
                </c:pt>
                <c:pt idx="191">
                  <c:v>152.80000000000001</c:v>
                </c:pt>
                <c:pt idx="192">
                  <c:v>152.6</c:v>
                </c:pt>
                <c:pt idx="193">
                  <c:v>152.6</c:v>
                </c:pt>
                <c:pt idx="194">
                  <c:v>152.4</c:v>
                </c:pt>
                <c:pt idx="195">
                  <c:v>152.30000000000001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79F-4290-B423-2A255ECFCA5E}"/>
            </c:ext>
          </c:extLst>
        </c:ser>
        <c:ser>
          <c:idx val="4"/>
          <c:order val="4"/>
          <c:tx>
            <c:strRef>
              <c:f>PerfisColocados!$E$1</c:f>
              <c:strCache>
                <c:ptCount val="1"/>
                <c:pt idx="0">
                  <c:v>IST (TP)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PerfisColocados!$E$2:$E$201</c:f>
              <c:numCache>
                <c:formatCode>General</c:formatCode>
                <c:ptCount val="200"/>
                <c:pt idx="0">
                  <c:v>190.5</c:v>
                </c:pt>
                <c:pt idx="1">
                  <c:v>180</c:v>
                </c:pt>
                <c:pt idx="2">
                  <c:v>179</c:v>
                </c:pt>
                <c:pt idx="3">
                  <c:v>177</c:v>
                </c:pt>
                <c:pt idx="4">
                  <c:v>176</c:v>
                </c:pt>
                <c:pt idx="5">
                  <c:v>174</c:v>
                </c:pt>
                <c:pt idx="6">
                  <c:v>173.5</c:v>
                </c:pt>
                <c:pt idx="7">
                  <c:v>173.5</c:v>
                </c:pt>
                <c:pt idx="8">
                  <c:v>173</c:v>
                </c:pt>
                <c:pt idx="9">
                  <c:v>172.5</c:v>
                </c:pt>
                <c:pt idx="10">
                  <c:v>172.5</c:v>
                </c:pt>
                <c:pt idx="11">
                  <c:v>172</c:v>
                </c:pt>
                <c:pt idx="12">
                  <c:v>172</c:v>
                </c:pt>
                <c:pt idx="13">
                  <c:v>171.5</c:v>
                </c:pt>
                <c:pt idx="14">
                  <c:v>171.5</c:v>
                </c:pt>
                <c:pt idx="15">
                  <c:v>171.5</c:v>
                </c:pt>
                <c:pt idx="16">
                  <c:v>171</c:v>
                </c:pt>
                <c:pt idx="17">
                  <c:v>171</c:v>
                </c:pt>
                <c:pt idx="18">
                  <c:v>171</c:v>
                </c:pt>
                <c:pt idx="19">
                  <c:v>170.5</c:v>
                </c:pt>
                <c:pt idx="20">
                  <c:v>170.5</c:v>
                </c:pt>
                <c:pt idx="21">
                  <c:v>170</c:v>
                </c:pt>
                <c:pt idx="22">
                  <c:v>170</c:v>
                </c:pt>
                <c:pt idx="23">
                  <c:v>170</c:v>
                </c:pt>
                <c:pt idx="24">
                  <c:v>170</c:v>
                </c:pt>
                <c:pt idx="25">
                  <c:v>169.5</c:v>
                </c:pt>
                <c:pt idx="26">
                  <c:v>169.5</c:v>
                </c:pt>
                <c:pt idx="27">
                  <c:v>169.5</c:v>
                </c:pt>
                <c:pt idx="28">
                  <c:v>169.5</c:v>
                </c:pt>
                <c:pt idx="29">
                  <c:v>169.5</c:v>
                </c:pt>
                <c:pt idx="30">
                  <c:v>169.5</c:v>
                </c:pt>
                <c:pt idx="31">
                  <c:v>169</c:v>
                </c:pt>
                <c:pt idx="32">
                  <c:v>169</c:v>
                </c:pt>
                <c:pt idx="33">
                  <c:v>168.5</c:v>
                </c:pt>
                <c:pt idx="34">
                  <c:v>168.5</c:v>
                </c:pt>
                <c:pt idx="35">
                  <c:v>168.5</c:v>
                </c:pt>
                <c:pt idx="36">
                  <c:v>168.5</c:v>
                </c:pt>
                <c:pt idx="37">
                  <c:v>168.5</c:v>
                </c:pt>
                <c:pt idx="38">
                  <c:v>168.5</c:v>
                </c:pt>
                <c:pt idx="39">
                  <c:v>168.5</c:v>
                </c:pt>
                <c:pt idx="40">
                  <c:v>168</c:v>
                </c:pt>
                <c:pt idx="41">
                  <c:v>168</c:v>
                </c:pt>
                <c:pt idx="42">
                  <c:v>168</c:v>
                </c:pt>
                <c:pt idx="43">
                  <c:v>168</c:v>
                </c:pt>
                <c:pt idx="44">
                  <c:v>167.5</c:v>
                </c:pt>
                <c:pt idx="45">
                  <c:v>167.5</c:v>
                </c:pt>
                <c:pt idx="46">
                  <c:v>167.5</c:v>
                </c:pt>
                <c:pt idx="47">
                  <c:v>167.5</c:v>
                </c:pt>
                <c:pt idx="48">
                  <c:v>167.5</c:v>
                </c:pt>
                <c:pt idx="49">
                  <c:v>167.5</c:v>
                </c:pt>
                <c:pt idx="50">
                  <c:v>167.5</c:v>
                </c:pt>
                <c:pt idx="51">
                  <c:v>167.5</c:v>
                </c:pt>
                <c:pt idx="52">
                  <c:v>167.5</c:v>
                </c:pt>
                <c:pt idx="53">
                  <c:v>167</c:v>
                </c:pt>
                <c:pt idx="54">
                  <c:v>167</c:v>
                </c:pt>
                <c:pt idx="55">
                  <c:v>166.5</c:v>
                </c:pt>
                <c:pt idx="56">
                  <c:v>166.5</c:v>
                </c:pt>
                <c:pt idx="57">
                  <c:v>166</c:v>
                </c:pt>
                <c:pt idx="58">
                  <c:v>166</c:v>
                </c:pt>
                <c:pt idx="59">
                  <c:v>166</c:v>
                </c:pt>
                <c:pt idx="60">
                  <c:v>166</c:v>
                </c:pt>
                <c:pt idx="61">
                  <c:v>166</c:v>
                </c:pt>
                <c:pt idx="62">
                  <c:v>165</c:v>
                </c:pt>
                <c:pt idx="63">
                  <c:v>165</c:v>
                </c:pt>
                <c:pt idx="64">
                  <c:v>165</c:v>
                </c:pt>
                <c:pt idx="65">
                  <c:v>165</c:v>
                </c:pt>
                <c:pt idx="66">
                  <c:v>165</c:v>
                </c:pt>
                <c:pt idx="67">
                  <c:v>165</c:v>
                </c:pt>
                <c:pt idx="68">
                  <c:v>164.5</c:v>
                </c:pt>
                <c:pt idx="69">
                  <c:v>164.5</c:v>
                </c:pt>
                <c:pt idx="70">
                  <c:v>164.5</c:v>
                </c:pt>
                <c:pt idx="71">
                  <c:v>164.5</c:v>
                </c:pt>
                <c:pt idx="72">
                  <c:v>164.5</c:v>
                </c:pt>
                <c:pt idx="73">
                  <c:v>164.5</c:v>
                </c:pt>
                <c:pt idx="74">
                  <c:v>164</c:v>
                </c:pt>
                <c:pt idx="75">
                  <c:v>164</c:v>
                </c:pt>
                <c:pt idx="76">
                  <c:v>164</c:v>
                </c:pt>
                <c:pt idx="77">
                  <c:v>163.5</c:v>
                </c:pt>
                <c:pt idx="78">
                  <c:v>163.5</c:v>
                </c:pt>
                <c:pt idx="79">
                  <c:v>163.5</c:v>
                </c:pt>
                <c:pt idx="80">
                  <c:v>163.5</c:v>
                </c:pt>
                <c:pt idx="81">
                  <c:v>163.5</c:v>
                </c:pt>
                <c:pt idx="82">
                  <c:v>163</c:v>
                </c:pt>
                <c:pt idx="83">
                  <c:v>163</c:v>
                </c:pt>
                <c:pt idx="84">
                  <c:v>163</c:v>
                </c:pt>
                <c:pt idx="85">
                  <c:v>162.5</c:v>
                </c:pt>
                <c:pt idx="86">
                  <c:v>162.5</c:v>
                </c:pt>
                <c:pt idx="87">
                  <c:v>162.5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79F-4290-B423-2A255ECFCA5E}"/>
            </c:ext>
          </c:extLst>
        </c:ser>
        <c:ser>
          <c:idx val="5"/>
          <c:order val="5"/>
          <c:tx>
            <c:strRef>
              <c:f>PerfisColocados!$F$1</c:f>
              <c:strCache>
                <c:ptCount val="1"/>
                <c:pt idx="0">
                  <c:v>UNL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PerfisColocados!$F$2:$F$201</c:f>
              <c:numCache>
                <c:formatCode>0.0</c:formatCode>
                <c:ptCount val="200"/>
                <c:pt idx="0">
                  <c:v>182.6</c:v>
                </c:pt>
                <c:pt idx="1">
                  <c:v>181.6</c:v>
                </c:pt>
                <c:pt idx="2">
                  <c:v>179.4</c:v>
                </c:pt>
                <c:pt idx="3">
                  <c:v>177.8</c:v>
                </c:pt>
                <c:pt idx="4">
                  <c:v>176.8</c:v>
                </c:pt>
                <c:pt idx="5">
                  <c:v>176.2</c:v>
                </c:pt>
                <c:pt idx="6">
                  <c:v>173.2</c:v>
                </c:pt>
                <c:pt idx="7">
                  <c:v>173</c:v>
                </c:pt>
                <c:pt idx="8">
                  <c:v>172.4</c:v>
                </c:pt>
                <c:pt idx="9">
                  <c:v>172.2</c:v>
                </c:pt>
                <c:pt idx="10">
                  <c:v>171.6</c:v>
                </c:pt>
                <c:pt idx="11">
                  <c:v>171.6</c:v>
                </c:pt>
                <c:pt idx="12">
                  <c:v>170.8</c:v>
                </c:pt>
                <c:pt idx="13">
                  <c:v>170.4</c:v>
                </c:pt>
                <c:pt idx="14">
                  <c:v>169.8</c:v>
                </c:pt>
                <c:pt idx="15">
                  <c:v>169.6</c:v>
                </c:pt>
                <c:pt idx="16">
                  <c:v>169.4</c:v>
                </c:pt>
                <c:pt idx="17">
                  <c:v>169.2</c:v>
                </c:pt>
                <c:pt idx="18">
                  <c:v>169.2</c:v>
                </c:pt>
                <c:pt idx="19">
                  <c:v>168.4</c:v>
                </c:pt>
                <c:pt idx="20">
                  <c:v>168.2</c:v>
                </c:pt>
                <c:pt idx="21">
                  <c:v>168.2</c:v>
                </c:pt>
                <c:pt idx="22">
                  <c:v>167.6</c:v>
                </c:pt>
                <c:pt idx="23">
                  <c:v>167.2</c:v>
                </c:pt>
                <c:pt idx="24">
                  <c:v>166.8</c:v>
                </c:pt>
                <c:pt idx="25">
                  <c:v>166.6</c:v>
                </c:pt>
                <c:pt idx="26">
                  <c:v>166.6</c:v>
                </c:pt>
                <c:pt idx="27">
                  <c:v>166.6</c:v>
                </c:pt>
                <c:pt idx="28">
                  <c:v>166.6</c:v>
                </c:pt>
                <c:pt idx="29">
                  <c:v>166</c:v>
                </c:pt>
                <c:pt idx="30">
                  <c:v>166</c:v>
                </c:pt>
                <c:pt idx="31">
                  <c:v>165.4</c:v>
                </c:pt>
                <c:pt idx="32">
                  <c:v>165</c:v>
                </c:pt>
                <c:pt idx="33">
                  <c:v>165</c:v>
                </c:pt>
                <c:pt idx="34">
                  <c:v>164.2</c:v>
                </c:pt>
                <c:pt idx="35">
                  <c:v>164.2</c:v>
                </c:pt>
                <c:pt idx="36">
                  <c:v>164</c:v>
                </c:pt>
                <c:pt idx="37">
                  <c:v>164</c:v>
                </c:pt>
                <c:pt idx="38">
                  <c:v>163.80000000000001</c:v>
                </c:pt>
                <c:pt idx="39">
                  <c:v>163.80000000000001</c:v>
                </c:pt>
                <c:pt idx="40">
                  <c:v>163.6</c:v>
                </c:pt>
                <c:pt idx="41">
                  <c:v>163.4</c:v>
                </c:pt>
                <c:pt idx="42">
                  <c:v>163.4</c:v>
                </c:pt>
                <c:pt idx="43">
                  <c:v>163.4</c:v>
                </c:pt>
                <c:pt idx="44">
                  <c:v>163.19999999999999</c:v>
                </c:pt>
                <c:pt idx="45">
                  <c:v>163.19999999999999</c:v>
                </c:pt>
                <c:pt idx="46">
                  <c:v>163</c:v>
                </c:pt>
                <c:pt idx="47">
                  <c:v>163</c:v>
                </c:pt>
                <c:pt idx="48">
                  <c:v>162.80000000000001</c:v>
                </c:pt>
                <c:pt idx="49">
                  <c:v>162.6</c:v>
                </c:pt>
                <c:pt idx="50">
                  <c:v>162.4</c:v>
                </c:pt>
                <c:pt idx="51">
                  <c:v>162.4</c:v>
                </c:pt>
                <c:pt idx="52">
                  <c:v>162.19999999999999</c:v>
                </c:pt>
                <c:pt idx="53">
                  <c:v>162</c:v>
                </c:pt>
                <c:pt idx="54">
                  <c:v>162</c:v>
                </c:pt>
                <c:pt idx="55">
                  <c:v>162</c:v>
                </c:pt>
                <c:pt idx="56">
                  <c:v>161.80000000000001</c:v>
                </c:pt>
                <c:pt idx="57">
                  <c:v>161.80000000000001</c:v>
                </c:pt>
                <c:pt idx="58">
                  <c:v>161.6</c:v>
                </c:pt>
                <c:pt idx="59">
                  <c:v>161.19999999999999</c:v>
                </c:pt>
                <c:pt idx="60">
                  <c:v>161.19999999999999</c:v>
                </c:pt>
                <c:pt idx="61">
                  <c:v>161.19999999999999</c:v>
                </c:pt>
                <c:pt idx="62">
                  <c:v>161.19999999999999</c:v>
                </c:pt>
                <c:pt idx="63">
                  <c:v>161.19999999999999</c:v>
                </c:pt>
                <c:pt idx="64">
                  <c:v>161.19999999999999</c:v>
                </c:pt>
                <c:pt idx="65">
                  <c:v>161</c:v>
                </c:pt>
                <c:pt idx="66">
                  <c:v>161</c:v>
                </c:pt>
                <c:pt idx="67">
                  <c:v>160.80000000000001</c:v>
                </c:pt>
                <c:pt idx="68">
                  <c:v>160.6</c:v>
                </c:pt>
                <c:pt idx="69">
                  <c:v>160.6</c:v>
                </c:pt>
                <c:pt idx="70">
                  <c:v>160.19999999999999</c:v>
                </c:pt>
                <c:pt idx="71">
                  <c:v>160</c:v>
                </c:pt>
                <c:pt idx="72">
                  <c:v>160</c:v>
                </c:pt>
                <c:pt idx="73">
                  <c:v>159.80000000000001</c:v>
                </c:pt>
                <c:pt idx="74">
                  <c:v>159.6</c:v>
                </c:pt>
                <c:pt idx="75">
                  <c:v>159</c:v>
                </c:pt>
                <c:pt idx="76">
                  <c:v>159</c:v>
                </c:pt>
                <c:pt idx="77">
                  <c:v>159</c:v>
                </c:pt>
                <c:pt idx="78">
                  <c:v>158.6</c:v>
                </c:pt>
                <c:pt idx="79">
                  <c:v>158.6</c:v>
                </c:pt>
                <c:pt idx="80">
                  <c:v>158.4</c:v>
                </c:pt>
                <c:pt idx="81">
                  <c:v>158.19999999999999</c:v>
                </c:pt>
                <c:pt idx="82">
                  <c:v>158</c:v>
                </c:pt>
                <c:pt idx="83">
                  <c:v>158</c:v>
                </c:pt>
                <c:pt idx="84">
                  <c:v>158</c:v>
                </c:pt>
                <c:pt idx="85">
                  <c:v>158</c:v>
                </c:pt>
                <c:pt idx="86">
                  <c:v>157.80000000000001</c:v>
                </c:pt>
                <c:pt idx="87">
                  <c:v>157.80000000000001</c:v>
                </c:pt>
                <c:pt idx="88">
                  <c:v>157.4</c:v>
                </c:pt>
                <c:pt idx="89">
                  <c:v>157.4</c:v>
                </c:pt>
                <c:pt idx="90">
                  <c:v>157.19999999999999</c:v>
                </c:pt>
                <c:pt idx="91">
                  <c:v>157.19999999999999</c:v>
                </c:pt>
                <c:pt idx="92">
                  <c:v>157.19999999999999</c:v>
                </c:pt>
                <c:pt idx="93">
                  <c:v>156.80000000000001</c:v>
                </c:pt>
                <c:pt idx="94">
                  <c:v>156.80000000000001</c:v>
                </c:pt>
                <c:pt idx="95">
                  <c:v>156.80000000000001</c:v>
                </c:pt>
                <c:pt idx="96">
                  <c:v>156.80000000000001</c:v>
                </c:pt>
                <c:pt idx="97">
                  <c:v>156.6</c:v>
                </c:pt>
                <c:pt idx="98">
                  <c:v>156.4</c:v>
                </c:pt>
                <c:pt idx="99">
                  <c:v>156.19999999999999</c:v>
                </c:pt>
                <c:pt idx="100">
                  <c:v>156.19999999999999</c:v>
                </c:pt>
                <c:pt idx="101">
                  <c:v>156</c:v>
                </c:pt>
                <c:pt idx="102">
                  <c:v>155.6</c:v>
                </c:pt>
                <c:pt idx="103">
                  <c:v>155.6</c:v>
                </c:pt>
                <c:pt idx="104">
                  <c:v>155.6</c:v>
                </c:pt>
                <c:pt idx="105">
                  <c:v>155.4</c:v>
                </c:pt>
                <c:pt idx="106">
                  <c:v>155.4</c:v>
                </c:pt>
                <c:pt idx="107">
                  <c:v>155.4</c:v>
                </c:pt>
                <c:pt idx="108">
                  <c:v>155</c:v>
                </c:pt>
                <c:pt idx="109">
                  <c:v>154.80000000000001</c:v>
                </c:pt>
                <c:pt idx="110">
                  <c:v>154.80000000000001</c:v>
                </c:pt>
                <c:pt idx="111">
                  <c:v>154.6</c:v>
                </c:pt>
                <c:pt idx="112">
                  <c:v>154.19999999999999</c:v>
                </c:pt>
                <c:pt idx="113">
                  <c:v>154</c:v>
                </c:pt>
                <c:pt idx="114">
                  <c:v>154</c:v>
                </c:pt>
                <c:pt idx="115">
                  <c:v>153.80000000000001</c:v>
                </c:pt>
                <c:pt idx="116">
                  <c:v>153.80000000000001</c:v>
                </c:pt>
                <c:pt idx="117">
                  <c:v>153.6</c:v>
                </c:pt>
                <c:pt idx="118">
                  <c:v>153.6</c:v>
                </c:pt>
                <c:pt idx="119">
                  <c:v>153.6</c:v>
                </c:pt>
                <c:pt idx="120">
                  <c:v>153.4</c:v>
                </c:pt>
                <c:pt idx="121">
                  <c:v>153.4</c:v>
                </c:pt>
                <c:pt idx="122">
                  <c:v>153.19999999999999</c:v>
                </c:pt>
                <c:pt idx="123">
                  <c:v>153</c:v>
                </c:pt>
                <c:pt idx="124">
                  <c:v>152.80000000000001</c:v>
                </c:pt>
                <c:pt idx="125">
                  <c:v>152.80000000000001</c:v>
                </c:pt>
                <c:pt idx="126">
                  <c:v>152.6</c:v>
                </c:pt>
                <c:pt idx="127">
                  <c:v>152.4</c:v>
                </c:pt>
                <c:pt idx="128">
                  <c:v>152.4</c:v>
                </c:pt>
                <c:pt idx="129">
                  <c:v>152.4</c:v>
                </c:pt>
                <c:pt idx="130">
                  <c:v>152.19999999999999</c:v>
                </c:pt>
                <c:pt idx="131">
                  <c:v>152.19999999999999</c:v>
                </c:pt>
                <c:pt idx="132">
                  <c:v>152.19999999999999</c:v>
                </c:pt>
                <c:pt idx="133">
                  <c:v>152</c:v>
                </c:pt>
                <c:pt idx="134">
                  <c:v>152</c:v>
                </c:pt>
                <c:pt idx="135">
                  <c:v>151.80000000000001</c:v>
                </c:pt>
                <c:pt idx="136">
                  <c:v>151.80000000000001</c:v>
                </c:pt>
                <c:pt idx="137">
                  <c:v>151.80000000000001</c:v>
                </c:pt>
                <c:pt idx="138">
                  <c:v>151.6</c:v>
                </c:pt>
                <c:pt idx="139">
                  <c:v>151.6</c:v>
                </c:pt>
                <c:pt idx="140">
                  <c:v>151.6</c:v>
                </c:pt>
                <c:pt idx="141">
                  <c:v>151.4</c:v>
                </c:pt>
                <c:pt idx="142">
                  <c:v>151.19999999999999</c:v>
                </c:pt>
                <c:pt idx="143">
                  <c:v>151.19999999999999</c:v>
                </c:pt>
                <c:pt idx="144">
                  <c:v>151.19999999999999</c:v>
                </c:pt>
                <c:pt idx="145">
                  <c:v>151</c:v>
                </c:pt>
                <c:pt idx="146">
                  <c:v>151</c:v>
                </c:pt>
                <c:pt idx="147">
                  <c:v>150.80000000000001</c:v>
                </c:pt>
                <c:pt idx="148">
                  <c:v>150.80000000000001</c:v>
                </c:pt>
                <c:pt idx="149">
                  <c:v>150.80000000000001</c:v>
                </c:pt>
                <c:pt idx="150">
                  <c:v>150.80000000000001</c:v>
                </c:pt>
                <c:pt idx="151">
                  <c:v>150.6</c:v>
                </c:pt>
                <c:pt idx="152">
                  <c:v>150.4</c:v>
                </c:pt>
                <c:pt idx="153">
                  <c:v>150.4</c:v>
                </c:pt>
                <c:pt idx="154">
                  <c:v>149.80000000000001</c:v>
                </c:pt>
                <c:pt idx="155">
                  <c:v>149.80000000000001</c:v>
                </c:pt>
                <c:pt idx="156">
                  <c:v>149.80000000000001</c:v>
                </c:pt>
                <c:pt idx="157">
                  <c:v>149.80000000000001</c:v>
                </c:pt>
                <c:pt idx="158">
                  <c:v>149.6</c:v>
                </c:pt>
                <c:pt idx="159">
                  <c:v>149.6</c:v>
                </c:pt>
                <c:pt idx="160">
                  <c:v>149.6</c:v>
                </c:pt>
                <c:pt idx="161">
                  <c:v>149.4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9F-4290-B423-2A255ECFCA5E}"/>
            </c:ext>
          </c:extLst>
        </c:ser>
        <c:ser>
          <c:idx val="6"/>
          <c:order val="6"/>
          <c:tx>
            <c:strRef>
              <c:f>PerfisColocados!$G$1</c:f>
              <c:strCache>
                <c:ptCount val="1"/>
                <c:pt idx="0">
                  <c:v>UA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PerfisColocados!$G$2:$G$201</c:f>
              <c:numCache>
                <c:formatCode>0.0</c:formatCode>
                <c:ptCount val="200"/>
                <c:pt idx="0">
                  <c:v>191</c:v>
                </c:pt>
                <c:pt idx="1">
                  <c:v>185</c:v>
                </c:pt>
                <c:pt idx="2">
                  <c:v>185</c:v>
                </c:pt>
                <c:pt idx="3">
                  <c:v>183</c:v>
                </c:pt>
                <c:pt idx="4">
                  <c:v>182.5</c:v>
                </c:pt>
                <c:pt idx="5">
                  <c:v>181.5</c:v>
                </c:pt>
                <c:pt idx="6">
                  <c:v>180.5</c:v>
                </c:pt>
                <c:pt idx="7">
                  <c:v>180</c:v>
                </c:pt>
                <c:pt idx="8">
                  <c:v>179.5</c:v>
                </c:pt>
                <c:pt idx="9">
                  <c:v>178</c:v>
                </c:pt>
                <c:pt idx="10">
                  <c:v>178</c:v>
                </c:pt>
                <c:pt idx="11">
                  <c:v>176</c:v>
                </c:pt>
                <c:pt idx="12">
                  <c:v>176</c:v>
                </c:pt>
                <c:pt idx="13">
                  <c:v>175.5</c:v>
                </c:pt>
                <c:pt idx="14">
                  <c:v>174.8</c:v>
                </c:pt>
                <c:pt idx="15">
                  <c:v>173.8</c:v>
                </c:pt>
                <c:pt idx="16">
                  <c:v>173</c:v>
                </c:pt>
                <c:pt idx="17">
                  <c:v>173</c:v>
                </c:pt>
                <c:pt idx="18">
                  <c:v>172.5</c:v>
                </c:pt>
                <c:pt idx="19">
                  <c:v>171</c:v>
                </c:pt>
                <c:pt idx="20">
                  <c:v>170.5</c:v>
                </c:pt>
                <c:pt idx="21">
                  <c:v>170.5</c:v>
                </c:pt>
                <c:pt idx="22">
                  <c:v>169.5</c:v>
                </c:pt>
                <c:pt idx="23">
                  <c:v>169</c:v>
                </c:pt>
                <c:pt idx="24">
                  <c:v>168.5</c:v>
                </c:pt>
                <c:pt idx="25">
                  <c:v>168.5</c:v>
                </c:pt>
                <c:pt idx="26">
                  <c:v>168</c:v>
                </c:pt>
                <c:pt idx="27">
                  <c:v>167.5</c:v>
                </c:pt>
                <c:pt idx="28">
                  <c:v>166.5</c:v>
                </c:pt>
                <c:pt idx="29">
                  <c:v>166</c:v>
                </c:pt>
                <c:pt idx="30">
                  <c:v>166</c:v>
                </c:pt>
                <c:pt idx="31">
                  <c:v>164.8</c:v>
                </c:pt>
                <c:pt idx="32">
                  <c:v>164</c:v>
                </c:pt>
                <c:pt idx="33">
                  <c:v>164</c:v>
                </c:pt>
                <c:pt idx="34">
                  <c:v>163.5</c:v>
                </c:pt>
                <c:pt idx="35">
                  <c:v>163.5</c:v>
                </c:pt>
                <c:pt idx="36">
                  <c:v>163</c:v>
                </c:pt>
                <c:pt idx="37">
                  <c:v>163</c:v>
                </c:pt>
                <c:pt idx="38">
                  <c:v>162.80000000000001</c:v>
                </c:pt>
                <c:pt idx="39">
                  <c:v>162.5</c:v>
                </c:pt>
                <c:pt idx="40">
                  <c:v>162</c:v>
                </c:pt>
                <c:pt idx="41">
                  <c:v>162</c:v>
                </c:pt>
                <c:pt idx="42">
                  <c:v>162</c:v>
                </c:pt>
                <c:pt idx="43">
                  <c:v>160.5</c:v>
                </c:pt>
                <c:pt idx="44">
                  <c:v>159.5</c:v>
                </c:pt>
                <c:pt idx="45">
                  <c:v>159.5</c:v>
                </c:pt>
                <c:pt idx="46">
                  <c:v>159</c:v>
                </c:pt>
                <c:pt idx="47">
                  <c:v>158.5</c:v>
                </c:pt>
                <c:pt idx="48">
                  <c:v>158.5</c:v>
                </c:pt>
                <c:pt idx="49">
                  <c:v>158.5</c:v>
                </c:pt>
                <c:pt idx="50">
                  <c:v>158</c:v>
                </c:pt>
                <c:pt idx="51">
                  <c:v>158</c:v>
                </c:pt>
                <c:pt idx="52">
                  <c:v>158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79F-4290-B423-2A255ECFCA5E}"/>
            </c:ext>
          </c:extLst>
        </c:ser>
        <c:ser>
          <c:idx val="7"/>
          <c:order val="7"/>
          <c:tx>
            <c:strRef>
              <c:f>PerfisColocados!$H$1</c:f>
              <c:strCache>
                <c:ptCount val="1"/>
                <c:pt idx="0">
                  <c:v>FCTUC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PerfisColocados!$H$2:$H$201</c:f>
              <c:numCache>
                <c:formatCode>0.0</c:formatCode>
                <c:ptCount val="200"/>
                <c:pt idx="0">
                  <c:v>194</c:v>
                </c:pt>
                <c:pt idx="1">
                  <c:v>189</c:v>
                </c:pt>
                <c:pt idx="2">
                  <c:v>186.8</c:v>
                </c:pt>
                <c:pt idx="3">
                  <c:v>181.5</c:v>
                </c:pt>
                <c:pt idx="4">
                  <c:v>181.5</c:v>
                </c:pt>
                <c:pt idx="5">
                  <c:v>180.5</c:v>
                </c:pt>
                <c:pt idx="6">
                  <c:v>179.5</c:v>
                </c:pt>
                <c:pt idx="7">
                  <c:v>179</c:v>
                </c:pt>
                <c:pt idx="8">
                  <c:v>179</c:v>
                </c:pt>
                <c:pt idx="9">
                  <c:v>179</c:v>
                </c:pt>
                <c:pt idx="10">
                  <c:v>178.5</c:v>
                </c:pt>
                <c:pt idx="11">
                  <c:v>175.5</c:v>
                </c:pt>
                <c:pt idx="12">
                  <c:v>175.5</c:v>
                </c:pt>
                <c:pt idx="13">
                  <c:v>172.5</c:v>
                </c:pt>
                <c:pt idx="14">
                  <c:v>170.5</c:v>
                </c:pt>
                <c:pt idx="15">
                  <c:v>169</c:v>
                </c:pt>
                <c:pt idx="16">
                  <c:v>169</c:v>
                </c:pt>
                <c:pt idx="17">
                  <c:v>169</c:v>
                </c:pt>
                <c:pt idx="18">
                  <c:v>168.5</c:v>
                </c:pt>
                <c:pt idx="19">
                  <c:v>167</c:v>
                </c:pt>
                <c:pt idx="20">
                  <c:v>165.5</c:v>
                </c:pt>
                <c:pt idx="21">
                  <c:v>162.5</c:v>
                </c:pt>
                <c:pt idx="22">
                  <c:v>162.30000000000001</c:v>
                </c:pt>
                <c:pt idx="23">
                  <c:v>162</c:v>
                </c:pt>
                <c:pt idx="24">
                  <c:v>162</c:v>
                </c:pt>
                <c:pt idx="25">
                  <c:v>162</c:v>
                </c:pt>
                <c:pt idx="26">
                  <c:v>161</c:v>
                </c:pt>
                <c:pt idx="27">
                  <c:v>161</c:v>
                </c:pt>
                <c:pt idx="28">
                  <c:v>161</c:v>
                </c:pt>
                <c:pt idx="29">
                  <c:v>160.5</c:v>
                </c:pt>
                <c:pt idx="30">
                  <c:v>160.5</c:v>
                </c:pt>
                <c:pt idx="31">
                  <c:v>160.30000000000001</c:v>
                </c:pt>
                <c:pt idx="32">
                  <c:v>160</c:v>
                </c:pt>
                <c:pt idx="33">
                  <c:v>160</c:v>
                </c:pt>
                <c:pt idx="34">
                  <c:v>160</c:v>
                </c:pt>
                <c:pt idx="35">
                  <c:v>159.80000000000001</c:v>
                </c:pt>
                <c:pt idx="36">
                  <c:v>159.80000000000001</c:v>
                </c:pt>
                <c:pt idx="37">
                  <c:v>159.5</c:v>
                </c:pt>
                <c:pt idx="38">
                  <c:v>159.5</c:v>
                </c:pt>
                <c:pt idx="39">
                  <c:v>158.5</c:v>
                </c:pt>
                <c:pt idx="40">
                  <c:v>158.5</c:v>
                </c:pt>
                <c:pt idx="41">
                  <c:v>158</c:v>
                </c:pt>
                <c:pt idx="42">
                  <c:v>157.80000000000001</c:v>
                </c:pt>
                <c:pt idx="43">
                  <c:v>157.5</c:v>
                </c:pt>
                <c:pt idx="44">
                  <c:v>157.5</c:v>
                </c:pt>
                <c:pt idx="45">
                  <c:v>157</c:v>
                </c:pt>
                <c:pt idx="46">
                  <c:v>157</c:v>
                </c:pt>
                <c:pt idx="47">
                  <c:v>157</c:v>
                </c:pt>
                <c:pt idx="48">
                  <c:v>155.5</c:v>
                </c:pt>
                <c:pt idx="49">
                  <c:v>155.5</c:v>
                </c:pt>
                <c:pt idx="50">
                  <c:v>155.5</c:v>
                </c:pt>
                <c:pt idx="51">
                  <c:v>155</c:v>
                </c:pt>
                <c:pt idx="52">
                  <c:v>154</c:v>
                </c:pt>
                <c:pt idx="53">
                  <c:v>154</c:v>
                </c:pt>
                <c:pt idx="54">
                  <c:v>153.5</c:v>
                </c:pt>
                <c:pt idx="55">
                  <c:v>153.5</c:v>
                </c:pt>
                <c:pt idx="56">
                  <c:v>153.5</c:v>
                </c:pt>
                <c:pt idx="57">
                  <c:v>153.5</c:v>
                </c:pt>
                <c:pt idx="58">
                  <c:v>153.30000000000001</c:v>
                </c:pt>
                <c:pt idx="59">
                  <c:v>153</c:v>
                </c:pt>
                <c:pt idx="60">
                  <c:v>153</c:v>
                </c:pt>
                <c:pt idx="61">
                  <c:v>153</c:v>
                </c:pt>
                <c:pt idx="62">
                  <c:v>153</c:v>
                </c:pt>
                <c:pt idx="63">
                  <c:v>152.5</c:v>
                </c:pt>
                <c:pt idx="64">
                  <c:v>152.5</c:v>
                </c:pt>
                <c:pt idx="65">
                  <c:v>151.5</c:v>
                </c:pt>
                <c:pt idx="66">
                  <c:v>151.5</c:v>
                </c:pt>
                <c:pt idx="67">
                  <c:v>151</c:v>
                </c:pt>
                <c:pt idx="68">
                  <c:v>151</c:v>
                </c:pt>
                <c:pt idx="69">
                  <c:v>151</c:v>
                </c:pt>
                <c:pt idx="70">
                  <c:v>151</c:v>
                </c:pt>
                <c:pt idx="71">
                  <c:v>150.5</c:v>
                </c:pt>
                <c:pt idx="72">
                  <c:v>150.30000000000001</c:v>
                </c:pt>
                <c:pt idx="73">
                  <c:v>150.30000000000001</c:v>
                </c:pt>
                <c:pt idx="74">
                  <c:v>150</c:v>
                </c:pt>
                <c:pt idx="75">
                  <c:v>150</c:v>
                </c:pt>
                <c:pt idx="76">
                  <c:v>149.5</c:v>
                </c:pt>
                <c:pt idx="77">
                  <c:v>149.5</c:v>
                </c:pt>
                <c:pt idx="78">
                  <c:v>149.5</c:v>
                </c:pt>
                <c:pt idx="79">
                  <c:v>149</c:v>
                </c:pt>
                <c:pt idx="80">
                  <c:v>149</c:v>
                </c:pt>
                <c:pt idx="81">
                  <c:v>148.80000000000001</c:v>
                </c:pt>
                <c:pt idx="82">
                  <c:v>148.5</c:v>
                </c:pt>
                <c:pt idx="83">
                  <c:v>148.5</c:v>
                </c:pt>
                <c:pt idx="84">
                  <c:v>148.5</c:v>
                </c:pt>
                <c:pt idx="85">
                  <c:v>148.5</c:v>
                </c:pt>
                <c:pt idx="86">
                  <c:v>148</c:v>
                </c:pt>
                <c:pt idx="87">
                  <c:v>148</c:v>
                </c:pt>
                <c:pt idx="88">
                  <c:v>148</c:v>
                </c:pt>
                <c:pt idx="89">
                  <c:v>147.5</c:v>
                </c:pt>
                <c:pt idx="90">
                  <c:v>147.5</c:v>
                </c:pt>
                <c:pt idx="91">
                  <c:v>147.5</c:v>
                </c:pt>
                <c:pt idx="92">
                  <c:v>147.5</c:v>
                </c:pt>
                <c:pt idx="93">
                  <c:v>147.5</c:v>
                </c:pt>
                <c:pt idx="94">
                  <c:v>146.5</c:v>
                </c:pt>
                <c:pt idx="95">
                  <c:v>146.5</c:v>
                </c:pt>
                <c:pt idx="96">
                  <c:v>146.5</c:v>
                </c:pt>
                <c:pt idx="97">
                  <c:v>146</c:v>
                </c:pt>
                <c:pt idx="98">
                  <c:v>146</c:v>
                </c:pt>
                <c:pt idx="99">
                  <c:v>145.5</c:v>
                </c:pt>
                <c:pt idx="100">
                  <c:v>145.5</c:v>
                </c:pt>
                <c:pt idx="101">
                  <c:v>145.5</c:v>
                </c:pt>
                <c:pt idx="102">
                  <c:v>145</c:v>
                </c:pt>
                <c:pt idx="103">
                  <c:v>144.80000000000001</c:v>
                </c:pt>
                <c:pt idx="104">
                  <c:v>144.5</c:v>
                </c:pt>
                <c:pt idx="105">
                  <c:v>144.5</c:v>
                </c:pt>
                <c:pt idx="106">
                  <c:v>144.5</c:v>
                </c:pt>
                <c:pt idx="107">
                  <c:v>144.30000000000001</c:v>
                </c:pt>
                <c:pt idx="108">
                  <c:v>144</c:v>
                </c:pt>
                <c:pt idx="109">
                  <c:v>144</c:v>
                </c:pt>
                <c:pt idx="110">
                  <c:v>144</c:v>
                </c:pt>
                <c:pt idx="111">
                  <c:v>144</c:v>
                </c:pt>
                <c:pt idx="112">
                  <c:v>144</c:v>
                </c:pt>
                <c:pt idx="113">
                  <c:v>143.80000000000001</c:v>
                </c:pt>
                <c:pt idx="114">
                  <c:v>143.80000000000001</c:v>
                </c:pt>
                <c:pt idx="115">
                  <c:v>143.5</c:v>
                </c:pt>
                <c:pt idx="116">
                  <c:v>143.5</c:v>
                </c:pt>
                <c:pt idx="117">
                  <c:v>143.5</c:v>
                </c:pt>
                <c:pt idx="118">
                  <c:v>143.5</c:v>
                </c:pt>
                <c:pt idx="119">
                  <c:v>143</c:v>
                </c:pt>
                <c:pt idx="120">
                  <c:v>143</c:v>
                </c:pt>
                <c:pt idx="121">
                  <c:v>142.5</c:v>
                </c:pt>
                <c:pt idx="122">
                  <c:v>142.5</c:v>
                </c:pt>
                <c:pt idx="123">
                  <c:v>142.5</c:v>
                </c:pt>
                <c:pt idx="124">
                  <c:v>142.5</c:v>
                </c:pt>
                <c:pt idx="125">
                  <c:v>142.5</c:v>
                </c:pt>
                <c:pt idx="126">
                  <c:v>142.5</c:v>
                </c:pt>
                <c:pt idx="127">
                  <c:v>142.5</c:v>
                </c:pt>
                <c:pt idx="128">
                  <c:v>142.5</c:v>
                </c:pt>
                <c:pt idx="129">
                  <c:v>142.5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79F-4290-B423-2A255ECFCA5E}"/>
            </c:ext>
          </c:extLst>
        </c:ser>
        <c:ser>
          <c:idx val="8"/>
          <c:order val="8"/>
          <c:tx>
            <c:strRef>
              <c:f>PerfisColocados!$I$1</c:f>
              <c:strCache>
                <c:ptCount val="1"/>
                <c:pt idx="0">
                  <c:v>FCUL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PerfisColocados!$I$2:$I$201</c:f>
              <c:numCache>
                <c:formatCode>General</c:formatCode>
                <c:ptCount val="200"/>
                <c:pt idx="0">
                  <c:v>173.3</c:v>
                </c:pt>
                <c:pt idx="1">
                  <c:v>170.3</c:v>
                </c:pt>
                <c:pt idx="2">
                  <c:v>170</c:v>
                </c:pt>
                <c:pt idx="3">
                  <c:v>170</c:v>
                </c:pt>
                <c:pt idx="4">
                  <c:v>169.5</c:v>
                </c:pt>
                <c:pt idx="5">
                  <c:v>168.5</c:v>
                </c:pt>
                <c:pt idx="6">
                  <c:v>167.8</c:v>
                </c:pt>
                <c:pt idx="7">
                  <c:v>167.5</c:v>
                </c:pt>
                <c:pt idx="8">
                  <c:v>166.5</c:v>
                </c:pt>
                <c:pt idx="9">
                  <c:v>165.5</c:v>
                </c:pt>
                <c:pt idx="10">
                  <c:v>165</c:v>
                </c:pt>
                <c:pt idx="11">
                  <c:v>164.5</c:v>
                </c:pt>
                <c:pt idx="12">
                  <c:v>163.5</c:v>
                </c:pt>
                <c:pt idx="13">
                  <c:v>163.30000000000001</c:v>
                </c:pt>
                <c:pt idx="14">
                  <c:v>163</c:v>
                </c:pt>
                <c:pt idx="15">
                  <c:v>163</c:v>
                </c:pt>
                <c:pt idx="16">
                  <c:v>162</c:v>
                </c:pt>
                <c:pt idx="17">
                  <c:v>161.5</c:v>
                </c:pt>
                <c:pt idx="18">
                  <c:v>160</c:v>
                </c:pt>
                <c:pt idx="19">
                  <c:v>159.5</c:v>
                </c:pt>
                <c:pt idx="20">
                  <c:v>158</c:v>
                </c:pt>
                <c:pt idx="21">
                  <c:v>158</c:v>
                </c:pt>
                <c:pt idx="22">
                  <c:v>158</c:v>
                </c:pt>
                <c:pt idx="23">
                  <c:v>158</c:v>
                </c:pt>
                <c:pt idx="24">
                  <c:v>157.5</c:v>
                </c:pt>
                <c:pt idx="25">
                  <c:v>157.5</c:v>
                </c:pt>
                <c:pt idx="26">
                  <c:v>157.30000000000001</c:v>
                </c:pt>
                <c:pt idx="27">
                  <c:v>157.30000000000001</c:v>
                </c:pt>
                <c:pt idx="28">
                  <c:v>157</c:v>
                </c:pt>
                <c:pt idx="29">
                  <c:v>157</c:v>
                </c:pt>
                <c:pt idx="30">
                  <c:v>156</c:v>
                </c:pt>
                <c:pt idx="31">
                  <c:v>155</c:v>
                </c:pt>
                <c:pt idx="32">
                  <c:v>154.80000000000001</c:v>
                </c:pt>
                <c:pt idx="33">
                  <c:v>154.5</c:v>
                </c:pt>
                <c:pt idx="34">
                  <c:v>154.5</c:v>
                </c:pt>
                <c:pt idx="35">
                  <c:v>154</c:v>
                </c:pt>
                <c:pt idx="36">
                  <c:v>154</c:v>
                </c:pt>
                <c:pt idx="37">
                  <c:v>153.5</c:v>
                </c:pt>
                <c:pt idx="38">
                  <c:v>153.5</c:v>
                </c:pt>
                <c:pt idx="39">
                  <c:v>153</c:v>
                </c:pt>
                <c:pt idx="40">
                  <c:v>153</c:v>
                </c:pt>
                <c:pt idx="41">
                  <c:v>152.5</c:v>
                </c:pt>
                <c:pt idx="42">
                  <c:v>152.5</c:v>
                </c:pt>
                <c:pt idx="43">
                  <c:v>152</c:v>
                </c:pt>
                <c:pt idx="44">
                  <c:v>151.5</c:v>
                </c:pt>
                <c:pt idx="45">
                  <c:v>151.5</c:v>
                </c:pt>
                <c:pt idx="46">
                  <c:v>151.5</c:v>
                </c:pt>
                <c:pt idx="47">
                  <c:v>151.5</c:v>
                </c:pt>
                <c:pt idx="48">
                  <c:v>151.5</c:v>
                </c:pt>
                <c:pt idx="49">
                  <c:v>151.5</c:v>
                </c:pt>
                <c:pt idx="50">
                  <c:v>151.30000000000001</c:v>
                </c:pt>
                <c:pt idx="51">
                  <c:v>151.30000000000001</c:v>
                </c:pt>
                <c:pt idx="52">
                  <c:v>151</c:v>
                </c:pt>
                <c:pt idx="53">
                  <c:v>151</c:v>
                </c:pt>
                <c:pt idx="54">
                  <c:v>151</c:v>
                </c:pt>
                <c:pt idx="55">
                  <c:v>151</c:v>
                </c:pt>
                <c:pt idx="56">
                  <c:v>150.5</c:v>
                </c:pt>
                <c:pt idx="57">
                  <c:v>150</c:v>
                </c:pt>
                <c:pt idx="58">
                  <c:v>150</c:v>
                </c:pt>
                <c:pt idx="59">
                  <c:v>149.5</c:v>
                </c:pt>
                <c:pt idx="60">
                  <c:v>149.5</c:v>
                </c:pt>
                <c:pt idx="61">
                  <c:v>149</c:v>
                </c:pt>
                <c:pt idx="62">
                  <c:v>149</c:v>
                </c:pt>
                <c:pt idx="63">
                  <c:v>149</c:v>
                </c:pt>
                <c:pt idx="64">
                  <c:v>149</c:v>
                </c:pt>
                <c:pt idx="65">
                  <c:v>149</c:v>
                </c:pt>
                <c:pt idx="66">
                  <c:v>149</c:v>
                </c:pt>
                <c:pt idx="67">
                  <c:v>149</c:v>
                </c:pt>
                <c:pt idx="68">
                  <c:v>148.80000000000001</c:v>
                </c:pt>
                <c:pt idx="69">
                  <c:v>148.5</c:v>
                </c:pt>
                <c:pt idx="70">
                  <c:v>148.5</c:v>
                </c:pt>
                <c:pt idx="71">
                  <c:v>148.5</c:v>
                </c:pt>
                <c:pt idx="72">
                  <c:v>148.30000000000001</c:v>
                </c:pt>
                <c:pt idx="73">
                  <c:v>148</c:v>
                </c:pt>
                <c:pt idx="74">
                  <c:v>147.5</c:v>
                </c:pt>
                <c:pt idx="75">
                  <c:v>147.5</c:v>
                </c:pt>
                <c:pt idx="76">
                  <c:v>147.5</c:v>
                </c:pt>
                <c:pt idx="77">
                  <c:v>147.5</c:v>
                </c:pt>
                <c:pt idx="78">
                  <c:v>147</c:v>
                </c:pt>
                <c:pt idx="79">
                  <c:v>146.5</c:v>
                </c:pt>
                <c:pt idx="80">
                  <c:v>146.5</c:v>
                </c:pt>
                <c:pt idx="81">
                  <c:v>146.5</c:v>
                </c:pt>
                <c:pt idx="82">
                  <c:v>146.5</c:v>
                </c:pt>
                <c:pt idx="83">
                  <c:v>146.5</c:v>
                </c:pt>
                <c:pt idx="84">
                  <c:v>146.5</c:v>
                </c:pt>
                <c:pt idx="85">
                  <c:v>146.5</c:v>
                </c:pt>
                <c:pt idx="86">
                  <c:v>146.5</c:v>
                </c:pt>
                <c:pt idx="87">
                  <c:v>146.5</c:v>
                </c:pt>
                <c:pt idx="88">
                  <c:v>146</c:v>
                </c:pt>
                <c:pt idx="89">
                  <c:v>145.5</c:v>
                </c:pt>
                <c:pt idx="90">
                  <c:v>145.5</c:v>
                </c:pt>
                <c:pt idx="91">
                  <c:v>145.5</c:v>
                </c:pt>
                <c:pt idx="92">
                  <c:v>145.5</c:v>
                </c:pt>
                <c:pt idx="93">
                  <c:v>145.5</c:v>
                </c:pt>
                <c:pt idx="94">
                  <c:v>145.5</c:v>
                </c:pt>
                <c:pt idx="95">
                  <c:v>145.30000000000001</c:v>
                </c:pt>
                <c:pt idx="96">
                  <c:v>145</c:v>
                </c:pt>
                <c:pt idx="97">
                  <c:v>145</c:v>
                </c:pt>
                <c:pt idx="98">
                  <c:v>145</c:v>
                </c:pt>
                <c:pt idx="99">
                  <c:v>144.80000000000001</c:v>
                </c:pt>
                <c:pt idx="100">
                  <c:v>144.5</c:v>
                </c:pt>
                <c:pt idx="101">
                  <c:v>144.5</c:v>
                </c:pt>
                <c:pt idx="102">
                  <c:v>144.5</c:v>
                </c:pt>
                <c:pt idx="103">
                  <c:v>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9F-4290-B423-2A255ECFCA5E}"/>
            </c:ext>
          </c:extLst>
        </c:ser>
        <c:ser>
          <c:idx val="9"/>
          <c:order val="9"/>
          <c:tx>
            <c:strRef>
              <c:f>PerfisColocados!$J$1</c:f>
              <c:strCache>
                <c:ptCount val="1"/>
                <c:pt idx="0">
                  <c:v>ISCTE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PerfisColocados!$J$2:$J$201</c:f>
              <c:numCache>
                <c:formatCode>General</c:formatCode>
                <c:ptCount val="200"/>
                <c:pt idx="0">
                  <c:v>178</c:v>
                </c:pt>
                <c:pt idx="1">
                  <c:v>175.8</c:v>
                </c:pt>
                <c:pt idx="2">
                  <c:v>175.5</c:v>
                </c:pt>
                <c:pt idx="3">
                  <c:v>171</c:v>
                </c:pt>
                <c:pt idx="4">
                  <c:v>169</c:v>
                </c:pt>
                <c:pt idx="5">
                  <c:v>167.5</c:v>
                </c:pt>
                <c:pt idx="6">
                  <c:v>166.5</c:v>
                </c:pt>
                <c:pt idx="7">
                  <c:v>166</c:v>
                </c:pt>
                <c:pt idx="8">
                  <c:v>163.5</c:v>
                </c:pt>
                <c:pt idx="9">
                  <c:v>163</c:v>
                </c:pt>
                <c:pt idx="10">
                  <c:v>163</c:v>
                </c:pt>
                <c:pt idx="11">
                  <c:v>162</c:v>
                </c:pt>
                <c:pt idx="12">
                  <c:v>161</c:v>
                </c:pt>
                <c:pt idx="13">
                  <c:v>161</c:v>
                </c:pt>
                <c:pt idx="14">
                  <c:v>161</c:v>
                </c:pt>
                <c:pt idx="15">
                  <c:v>161</c:v>
                </c:pt>
                <c:pt idx="16">
                  <c:v>160.5</c:v>
                </c:pt>
                <c:pt idx="17">
                  <c:v>159.5</c:v>
                </c:pt>
                <c:pt idx="18">
                  <c:v>159</c:v>
                </c:pt>
                <c:pt idx="19">
                  <c:v>159</c:v>
                </c:pt>
                <c:pt idx="20">
                  <c:v>158.5</c:v>
                </c:pt>
                <c:pt idx="21">
                  <c:v>158</c:v>
                </c:pt>
                <c:pt idx="22">
                  <c:v>158</c:v>
                </c:pt>
                <c:pt idx="23">
                  <c:v>157.5</c:v>
                </c:pt>
                <c:pt idx="24">
                  <c:v>157</c:v>
                </c:pt>
                <c:pt idx="25">
                  <c:v>156.5</c:v>
                </c:pt>
                <c:pt idx="26">
                  <c:v>156.5</c:v>
                </c:pt>
                <c:pt idx="27">
                  <c:v>156.5</c:v>
                </c:pt>
                <c:pt idx="28">
                  <c:v>156</c:v>
                </c:pt>
                <c:pt idx="29">
                  <c:v>155.5</c:v>
                </c:pt>
                <c:pt idx="30">
                  <c:v>155.5</c:v>
                </c:pt>
                <c:pt idx="31">
                  <c:v>155</c:v>
                </c:pt>
                <c:pt idx="32">
                  <c:v>155</c:v>
                </c:pt>
                <c:pt idx="33">
                  <c:v>155</c:v>
                </c:pt>
                <c:pt idx="34">
                  <c:v>154.5</c:v>
                </c:pt>
                <c:pt idx="35">
                  <c:v>154</c:v>
                </c:pt>
                <c:pt idx="36">
                  <c:v>154</c:v>
                </c:pt>
                <c:pt idx="37">
                  <c:v>153.5</c:v>
                </c:pt>
                <c:pt idx="38">
                  <c:v>153.5</c:v>
                </c:pt>
                <c:pt idx="39">
                  <c:v>153</c:v>
                </c:pt>
                <c:pt idx="40">
                  <c:v>153</c:v>
                </c:pt>
                <c:pt idx="41">
                  <c:v>153</c:v>
                </c:pt>
                <c:pt idx="42">
                  <c:v>153</c:v>
                </c:pt>
                <c:pt idx="43">
                  <c:v>153</c:v>
                </c:pt>
                <c:pt idx="44">
                  <c:v>152.5</c:v>
                </c:pt>
                <c:pt idx="45">
                  <c:v>152.30000000000001</c:v>
                </c:pt>
                <c:pt idx="46">
                  <c:v>151.5</c:v>
                </c:pt>
                <c:pt idx="47">
                  <c:v>151.5</c:v>
                </c:pt>
                <c:pt idx="48">
                  <c:v>151.5</c:v>
                </c:pt>
                <c:pt idx="49">
                  <c:v>151.30000000000001</c:v>
                </c:pt>
                <c:pt idx="50">
                  <c:v>151</c:v>
                </c:pt>
                <c:pt idx="51">
                  <c:v>151</c:v>
                </c:pt>
                <c:pt idx="52">
                  <c:v>151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79F-4290-B423-2A255ECFCA5E}"/>
            </c:ext>
          </c:extLst>
        </c:ser>
        <c:ser>
          <c:idx val="10"/>
          <c:order val="10"/>
          <c:tx>
            <c:strRef>
              <c:f>PerfisColocados!$K$1</c:f>
              <c:strCache>
                <c:ptCount val="1"/>
                <c:pt idx="0">
                  <c:v>FCUP(CC)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PerfisColocados!$K$2:$K$201</c:f>
              <c:numCache>
                <c:formatCode>General</c:formatCode>
                <c:ptCount val="200"/>
                <c:pt idx="0">
                  <c:v>190.5</c:v>
                </c:pt>
                <c:pt idx="1">
                  <c:v>185</c:v>
                </c:pt>
                <c:pt idx="2">
                  <c:v>180.5</c:v>
                </c:pt>
                <c:pt idx="3">
                  <c:v>180</c:v>
                </c:pt>
                <c:pt idx="4">
                  <c:v>176.5</c:v>
                </c:pt>
                <c:pt idx="5">
                  <c:v>174</c:v>
                </c:pt>
                <c:pt idx="6">
                  <c:v>173</c:v>
                </c:pt>
                <c:pt idx="7">
                  <c:v>171</c:v>
                </c:pt>
                <c:pt idx="8">
                  <c:v>169</c:v>
                </c:pt>
                <c:pt idx="9">
                  <c:v>166.5</c:v>
                </c:pt>
                <c:pt idx="10">
                  <c:v>165.5</c:v>
                </c:pt>
                <c:pt idx="11">
                  <c:v>165</c:v>
                </c:pt>
                <c:pt idx="12">
                  <c:v>164</c:v>
                </c:pt>
                <c:pt idx="13">
                  <c:v>163</c:v>
                </c:pt>
                <c:pt idx="14">
                  <c:v>161</c:v>
                </c:pt>
                <c:pt idx="15">
                  <c:v>160</c:v>
                </c:pt>
                <c:pt idx="16">
                  <c:v>159</c:v>
                </c:pt>
                <c:pt idx="17">
                  <c:v>159</c:v>
                </c:pt>
                <c:pt idx="18">
                  <c:v>156.5</c:v>
                </c:pt>
                <c:pt idx="19">
                  <c:v>156.5</c:v>
                </c:pt>
                <c:pt idx="20">
                  <c:v>155</c:v>
                </c:pt>
                <c:pt idx="21">
                  <c:v>154.5</c:v>
                </c:pt>
                <c:pt idx="22">
                  <c:v>154.5</c:v>
                </c:pt>
                <c:pt idx="23">
                  <c:v>154</c:v>
                </c:pt>
                <c:pt idx="24">
                  <c:v>153.5</c:v>
                </c:pt>
                <c:pt idx="25">
                  <c:v>151</c:v>
                </c:pt>
                <c:pt idx="26">
                  <c:v>150.5</c:v>
                </c:pt>
                <c:pt idx="27">
                  <c:v>150</c:v>
                </c:pt>
                <c:pt idx="28">
                  <c:v>150</c:v>
                </c:pt>
                <c:pt idx="29">
                  <c:v>149.5</c:v>
                </c:pt>
                <c:pt idx="30">
                  <c:v>148</c:v>
                </c:pt>
                <c:pt idx="31">
                  <c:v>148</c:v>
                </c:pt>
                <c:pt idx="32">
                  <c:v>148</c:v>
                </c:pt>
                <c:pt idx="33">
                  <c:v>148</c:v>
                </c:pt>
                <c:pt idx="34">
                  <c:v>148</c:v>
                </c:pt>
                <c:pt idx="35">
                  <c:v>147</c:v>
                </c:pt>
                <c:pt idx="36">
                  <c:v>146.5</c:v>
                </c:pt>
                <c:pt idx="37">
                  <c:v>146</c:v>
                </c:pt>
                <c:pt idx="38">
                  <c:v>145.5</c:v>
                </c:pt>
                <c:pt idx="39">
                  <c:v>145.5</c:v>
                </c:pt>
                <c:pt idx="40">
                  <c:v>145</c:v>
                </c:pt>
                <c:pt idx="41">
                  <c:v>145</c:v>
                </c:pt>
                <c:pt idx="42">
                  <c:v>144.5</c:v>
                </c:pt>
                <c:pt idx="43">
                  <c:v>144</c:v>
                </c:pt>
                <c:pt idx="44">
                  <c:v>143.5</c:v>
                </c:pt>
                <c:pt idx="45">
                  <c:v>143</c:v>
                </c:pt>
                <c:pt idx="46">
                  <c:v>143</c:v>
                </c:pt>
                <c:pt idx="47">
                  <c:v>142.5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79F-4290-B423-2A255ECFCA5E}"/>
            </c:ext>
          </c:extLst>
        </c:ser>
        <c:ser>
          <c:idx val="11"/>
          <c:order val="11"/>
          <c:tx>
            <c:strRef>
              <c:f>PerfisColocados!$L$1</c:f>
              <c:strCache>
                <c:ptCount val="1"/>
                <c:pt idx="0">
                  <c:v>FCUP(MIERSI)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PerfisColocados!$L$2:$L$201</c:f>
              <c:numCache>
                <c:formatCode>General</c:formatCode>
                <c:ptCount val="200"/>
                <c:pt idx="0">
                  <c:v>181.5</c:v>
                </c:pt>
                <c:pt idx="1">
                  <c:v>171</c:v>
                </c:pt>
                <c:pt idx="2">
                  <c:v>167</c:v>
                </c:pt>
                <c:pt idx="3">
                  <c:v>163.5</c:v>
                </c:pt>
                <c:pt idx="4">
                  <c:v>159.5</c:v>
                </c:pt>
                <c:pt idx="5">
                  <c:v>159</c:v>
                </c:pt>
                <c:pt idx="6">
                  <c:v>159</c:v>
                </c:pt>
                <c:pt idx="7">
                  <c:v>156.5</c:v>
                </c:pt>
                <c:pt idx="8">
                  <c:v>155.5</c:v>
                </c:pt>
                <c:pt idx="9">
                  <c:v>155</c:v>
                </c:pt>
                <c:pt idx="10">
                  <c:v>154</c:v>
                </c:pt>
                <c:pt idx="11">
                  <c:v>153.5</c:v>
                </c:pt>
                <c:pt idx="12">
                  <c:v>153</c:v>
                </c:pt>
                <c:pt idx="13">
                  <c:v>150.5</c:v>
                </c:pt>
                <c:pt idx="14">
                  <c:v>149</c:v>
                </c:pt>
                <c:pt idx="15">
                  <c:v>148.5</c:v>
                </c:pt>
                <c:pt idx="16">
                  <c:v>147.5</c:v>
                </c:pt>
                <c:pt idx="17">
                  <c:v>147.5</c:v>
                </c:pt>
                <c:pt idx="18">
                  <c:v>146.5</c:v>
                </c:pt>
                <c:pt idx="19">
                  <c:v>146</c:v>
                </c:pt>
                <c:pt idx="20">
                  <c:v>145.5</c:v>
                </c:pt>
                <c:pt idx="21">
                  <c:v>145.5</c:v>
                </c:pt>
                <c:pt idx="22">
                  <c:v>145</c:v>
                </c:pt>
                <c:pt idx="23">
                  <c:v>144</c:v>
                </c:pt>
                <c:pt idx="24">
                  <c:v>143.5</c:v>
                </c:pt>
                <c:pt idx="25">
                  <c:v>143</c:v>
                </c:pt>
                <c:pt idx="26">
                  <c:v>143</c:v>
                </c:pt>
                <c:pt idx="27">
                  <c:v>143</c:v>
                </c:pt>
                <c:pt idx="28">
                  <c:v>142.5</c:v>
                </c:pt>
                <c:pt idx="29">
                  <c:v>142.5</c:v>
                </c:pt>
                <c:pt idx="30">
                  <c:v>142.5</c:v>
                </c:pt>
                <c:pt idx="31">
                  <c:v>142.5</c:v>
                </c:pt>
                <c:pt idx="32">
                  <c:v>142</c:v>
                </c:pt>
                <c:pt idx="33">
                  <c:v>142</c:v>
                </c:pt>
                <c:pt idx="34">
                  <c:v>142</c:v>
                </c:pt>
                <c:pt idx="35">
                  <c:v>141.5</c:v>
                </c:pt>
                <c:pt idx="36">
                  <c:v>141.5</c:v>
                </c:pt>
                <c:pt idx="37">
                  <c:v>141</c:v>
                </c:pt>
                <c:pt idx="38">
                  <c:v>141</c:v>
                </c:pt>
                <c:pt idx="39">
                  <c:v>140.5</c:v>
                </c:pt>
                <c:pt idx="40">
                  <c:v>140.5</c:v>
                </c:pt>
                <c:pt idx="41">
                  <c:v>140.5</c:v>
                </c:pt>
                <c:pt idx="42">
                  <c:v>140.5</c:v>
                </c:pt>
                <c:pt idx="43">
                  <c:v>140.5</c:v>
                </c:pt>
                <c:pt idx="44">
                  <c:v>139.5</c:v>
                </c:pt>
                <c:pt idx="45">
                  <c:v>139.5</c:v>
                </c:pt>
                <c:pt idx="46">
                  <c:v>139.5</c:v>
                </c:pt>
                <c:pt idx="47">
                  <c:v>139.5</c:v>
                </c:pt>
                <c:pt idx="48">
                  <c:v>139.5</c:v>
                </c:pt>
                <c:pt idx="49">
                  <c:v>139</c:v>
                </c:pt>
                <c:pt idx="50">
                  <c:v>139</c:v>
                </c:pt>
                <c:pt idx="51">
                  <c:v>138.5</c:v>
                </c:pt>
                <c:pt idx="52">
                  <c:v>138</c:v>
                </c:pt>
                <c:pt idx="53">
                  <c:v>137.5</c:v>
                </c:pt>
                <c:pt idx="54">
                  <c:v>137.5</c:v>
                </c:pt>
                <c:pt idx="55">
                  <c:v>137</c:v>
                </c:pt>
                <c:pt idx="56">
                  <c:v>136.5</c:v>
                </c:pt>
                <c:pt idx="57">
                  <c:v>136.5</c:v>
                </c:pt>
                <c:pt idx="58">
                  <c:v>136.5</c:v>
                </c:pt>
                <c:pt idx="59">
                  <c:v>136.5</c:v>
                </c:pt>
                <c:pt idx="60">
                  <c:v>136</c:v>
                </c:pt>
                <c:pt idx="61">
                  <c:v>135.5</c:v>
                </c:pt>
                <c:pt idx="62">
                  <c:v>135.5</c:v>
                </c:pt>
                <c:pt idx="63">
                  <c:v>135</c:v>
                </c:pt>
                <c:pt idx="64">
                  <c:v>134.5</c:v>
                </c:pt>
                <c:pt idx="65">
                  <c:v>134</c:v>
                </c:pt>
                <c:pt idx="66">
                  <c:v>134</c:v>
                </c:pt>
                <c:pt idx="67">
                  <c:v>134</c:v>
                </c:pt>
                <c:pt idx="68">
                  <c:v>134</c:v>
                </c:pt>
                <c:pt idx="69">
                  <c:v>134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379F-4290-B423-2A255ECFCA5E}"/>
            </c:ext>
          </c:extLst>
        </c:ser>
        <c:ser>
          <c:idx val="12"/>
          <c:order val="12"/>
          <c:tx>
            <c:strRef>
              <c:f>PerfisColocados!$M$1</c:f>
              <c:strCache>
                <c:ptCount val="1"/>
                <c:pt idx="0">
                  <c:v>UTAD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PerfisColocados!$M$2:$M$201</c:f>
              <c:numCache>
                <c:formatCode>General</c:formatCode>
                <c:ptCount val="200"/>
                <c:pt idx="0">
                  <c:v>177.9</c:v>
                </c:pt>
                <c:pt idx="1">
                  <c:v>171.3</c:v>
                </c:pt>
                <c:pt idx="2">
                  <c:v>164.2</c:v>
                </c:pt>
                <c:pt idx="3">
                  <c:v>159</c:v>
                </c:pt>
                <c:pt idx="4">
                  <c:v>159</c:v>
                </c:pt>
                <c:pt idx="5">
                  <c:v>157.5</c:v>
                </c:pt>
                <c:pt idx="6">
                  <c:v>153.80000000000001</c:v>
                </c:pt>
                <c:pt idx="7">
                  <c:v>151.80000000000001</c:v>
                </c:pt>
                <c:pt idx="8">
                  <c:v>150.69999999999999</c:v>
                </c:pt>
                <c:pt idx="9">
                  <c:v>149</c:v>
                </c:pt>
                <c:pt idx="10">
                  <c:v>148.80000000000001</c:v>
                </c:pt>
                <c:pt idx="11">
                  <c:v>148.19999999999999</c:v>
                </c:pt>
                <c:pt idx="12">
                  <c:v>146</c:v>
                </c:pt>
                <c:pt idx="13">
                  <c:v>145.80000000000001</c:v>
                </c:pt>
                <c:pt idx="14">
                  <c:v>145.5</c:v>
                </c:pt>
                <c:pt idx="15">
                  <c:v>145.1</c:v>
                </c:pt>
                <c:pt idx="16">
                  <c:v>143.80000000000001</c:v>
                </c:pt>
                <c:pt idx="17">
                  <c:v>143.6</c:v>
                </c:pt>
                <c:pt idx="18">
                  <c:v>143.4</c:v>
                </c:pt>
                <c:pt idx="19">
                  <c:v>143</c:v>
                </c:pt>
                <c:pt idx="20">
                  <c:v>142.80000000000001</c:v>
                </c:pt>
                <c:pt idx="21">
                  <c:v>142.80000000000001</c:v>
                </c:pt>
                <c:pt idx="22">
                  <c:v>142.5</c:v>
                </c:pt>
                <c:pt idx="23">
                  <c:v>142.4</c:v>
                </c:pt>
                <c:pt idx="24">
                  <c:v>142.30000000000001</c:v>
                </c:pt>
                <c:pt idx="25">
                  <c:v>141.69999999999999</c:v>
                </c:pt>
                <c:pt idx="26">
                  <c:v>141.6</c:v>
                </c:pt>
                <c:pt idx="27">
                  <c:v>141.19999999999999</c:v>
                </c:pt>
                <c:pt idx="28">
                  <c:v>140.9</c:v>
                </c:pt>
                <c:pt idx="29">
                  <c:v>140.4</c:v>
                </c:pt>
                <c:pt idx="30">
                  <c:v>139.80000000000001</c:v>
                </c:pt>
                <c:pt idx="31">
                  <c:v>139.69999999999999</c:v>
                </c:pt>
                <c:pt idx="32">
                  <c:v>139.5</c:v>
                </c:pt>
                <c:pt idx="33">
                  <c:v>139.19999999999999</c:v>
                </c:pt>
                <c:pt idx="34">
                  <c:v>138.69999999999999</c:v>
                </c:pt>
                <c:pt idx="35">
                  <c:v>137.9</c:v>
                </c:pt>
                <c:pt idx="36">
                  <c:v>137.69999999999999</c:v>
                </c:pt>
                <c:pt idx="37">
                  <c:v>137.5</c:v>
                </c:pt>
                <c:pt idx="38">
                  <c:v>137.1</c:v>
                </c:pt>
                <c:pt idx="39">
                  <c:v>136.9</c:v>
                </c:pt>
                <c:pt idx="40">
                  <c:v>136.69999999999999</c:v>
                </c:pt>
                <c:pt idx="41">
                  <c:v>136.5</c:v>
                </c:pt>
                <c:pt idx="42">
                  <c:v>136</c:v>
                </c:pt>
                <c:pt idx="43">
                  <c:v>135.80000000000001</c:v>
                </c:pt>
                <c:pt idx="44">
                  <c:v>135.69999999999999</c:v>
                </c:pt>
                <c:pt idx="45">
                  <c:v>135.69999999999999</c:v>
                </c:pt>
                <c:pt idx="46">
                  <c:v>135.6</c:v>
                </c:pt>
                <c:pt idx="47">
                  <c:v>135.1</c:v>
                </c:pt>
                <c:pt idx="48">
                  <c:v>134.80000000000001</c:v>
                </c:pt>
                <c:pt idx="49">
                  <c:v>134.30000000000001</c:v>
                </c:pt>
                <c:pt idx="50">
                  <c:v>134.30000000000001</c:v>
                </c:pt>
                <c:pt idx="51">
                  <c:v>134.30000000000001</c:v>
                </c:pt>
                <c:pt idx="52">
                  <c:v>133.69999999999999</c:v>
                </c:pt>
                <c:pt idx="53">
                  <c:v>133.30000000000001</c:v>
                </c:pt>
                <c:pt idx="54">
                  <c:v>133.30000000000001</c:v>
                </c:pt>
                <c:pt idx="55">
                  <c:v>133</c:v>
                </c:pt>
                <c:pt idx="56">
                  <c:v>133</c:v>
                </c:pt>
                <c:pt idx="57">
                  <c:v>132.9</c:v>
                </c:pt>
                <c:pt idx="58">
                  <c:v>132.6</c:v>
                </c:pt>
                <c:pt idx="59">
                  <c:v>132.30000000000001</c:v>
                </c:pt>
                <c:pt idx="60">
                  <c:v>131.80000000000001</c:v>
                </c:pt>
                <c:pt idx="61">
                  <c:v>131.80000000000001</c:v>
                </c:pt>
                <c:pt idx="62">
                  <c:v>131.4</c:v>
                </c:pt>
                <c:pt idx="63">
                  <c:v>130.9</c:v>
                </c:pt>
                <c:pt idx="64">
                  <c:v>130.9</c:v>
                </c:pt>
                <c:pt idx="65">
                  <c:v>130.80000000000001</c:v>
                </c:pt>
                <c:pt idx="66">
                  <c:v>130.6</c:v>
                </c:pt>
                <c:pt idx="67">
                  <c:v>130.19999999999999</c:v>
                </c:pt>
                <c:pt idx="68">
                  <c:v>130</c:v>
                </c:pt>
                <c:pt idx="69">
                  <c:v>129.80000000000001</c:v>
                </c:pt>
                <c:pt idx="70">
                  <c:v>129.69999999999999</c:v>
                </c:pt>
                <c:pt idx="71">
                  <c:v>129.4</c:v>
                </c:pt>
                <c:pt idx="72">
                  <c:v>129.30000000000001</c:v>
                </c:pt>
                <c:pt idx="73">
                  <c:v>129.19999999999999</c:v>
                </c:pt>
                <c:pt idx="74">
                  <c:v>129.1</c:v>
                </c:pt>
                <c:pt idx="75">
                  <c:v>128.9</c:v>
                </c:pt>
                <c:pt idx="76">
                  <c:v>128.80000000000001</c:v>
                </c:pt>
                <c:pt idx="77">
                  <c:v>128.80000000000001</c:v>
                </c:pt>
                <c:pt idx="78">
                  <c:v>128.5</c:v>
                </c:pt>
                <c:pt idx="79">
                  <c:v>128.4</c:v>
                </c:pt>
                <c:pt idx="80">
                  <c:v>128.4</c:v>
                </c:pt>
                <c:pt idx="81">
                  <c:v>128.19999999999999</c:v>
                </c:pt>
                <c:pt idx="82">
                  <c:v>127.8</c:v>
                </c:pt>
                <c:pt idx="83">
                  <c:v>127.7</c:v>
                </c:pt>
                <c:pt idx="84">
                  <c:v>127.3</c:v>
                </c:pt>
                <c:pt idx="85">
                  <c:v>126.2</c:v>
                </c:pt>
                <c:pt idx="86">
                  <c:v>125.9</c:v>
                </c:pt>
                <c:pt idx="87">
                  <c:v>125.7</c:v>
                </c:pt>
                <c:pt idx="88">
                  <c:v>125.4</c:v>
                </c:pt>
                <c:pt idx="89">
                  <c:v>125.2</c:v>
                </c:pt>
                <c:pt idx="90">
                  <c:v>125</c:v>
                </c:pt>
                <c:pt idx="91">
                  <c:v>124.9</c:v>
                </c:pt>
                <c:pt idx="92">
                  <c:v>124.6</c:v>
                </c:pt>
                <c:pt idx="93">
                  <c:v>124.6</c:v>
                </c:pt>
                <c:pt idx="94">
                  <c:v>124.3</c:v>
                </c:pt>
                <c:pt idx="95">
                  <c:v>123.3</c:v>
                </c:pt>
                <c:pt idx="96">
                  <c:v>123.1</c:v>
                </c:pt>
                <c:pt idx="97">
                  <c:v>123</c:v>
                </c:pt>
                <c:pt idx="98">
                  <c:v>123</c:v>
                </c:pt>
                <c:pt idx="99">
                  <c:v>122.4</c:v>
                </c:pt>
                <c:pt idx="100">
                  <c:v>122.3</c:v>
                </c:pt>
                <c:pt idx="101">
                  <c:v>122</c:v>
                </c:pt>
                <c:pt idx="102">
                  <c:v>122</c:v>
                </c:pt>
                <c:pt idx="103">
                  <c:v>121.5</c:v>
                </c:pt>
                <c:pt idx="104">
                  <c:v>121.1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79F-4290-B423-2A255ECFCA5E}"/>
            </c:ext>
          </c:extLst>
        </c:ser>
        <c:ser>
          <c:idx val="13"/>
          <c:order val="13"/>
          <c:tx>
            <c:strRef>
              <c:f>PerfisColocados!$N$1</c:f>
              <c:strCache>
                <c:ptCount val="1"/>
                <c:pt idx="0">
                  <c:v>UBI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PerfisColocados!$N$2:$N$201</c:f>
              <c:numCache>
                <c:formatCode>General</c:formatCode>
                <c:ptCount val="200"/>
                <c:pt idx="0">
                  <c:v>178.3</c:v>
                </c:pt>
                <c:pt idx="1">
                  <c:v>174.2</c:v>
                </c:pt>
                <c:pt idx="2">
                  <c:v>170.8</c:v>
                </c:pt>
                <c:pt idx="3">
                  <c:v>156.9</c:v>
                </c:pt>
                <c:pt idx="4">
                  <c:v>155.5</c:v>
                </c:pt>
                <c:pt idx="5">
                  <c:v>153.9</c:v>
                </c:pt>
                <c:pt idx="6">
                  <c:v>153.5</c:v>
                </c:pt>
                <c:pt idx="7">
                  <c:v>153.4</c:v>
                </c:pt>
                <c:pt idx="8">
                  <c:v>147.5</c:v>
                </c:pt>
                <c:pt idx="9">
                  <c:v>146.30000000000001</c:v>
                </c:pt>
                <c:pt idx="10">
                  <c:v>144.6</c:v>
                </c:pt>
                <c:pt idx="11">
                  <c:v>144.19999999999999</c:v>
                </c:pt>
                <c:pt idx="12">
                  <c:v>142.80000000000001</c:v>
                </c:pt>
                <c:pt idx="13">
                  <c:v>142.80000000000001</c:v>
                </c:pt>
                <c:pt idx="14">
                  <c:v>142.69999999999999</c:v>
                </c:pt>
                <c:pt idx="15">
                  <c:v>142.30000000000001</c:v>
                </c:pt>
                <c:pt idx="16">
                  <c:v>142.30000000000001</c:v>
                </c:pt>
                <c:pt idx="17">
                  <c:v>141.19999999999999</c:v>
                </c:pt>
                <c:pt idx="18">
                  <c:v>139.19999999999999</c:v>
                </c:pt>
                <c:pt idx="19">
                  <c:v>138.69999999999999</c:v>
                </c:pt>
                <c:pt idx="20">
                  <c:v>137.80000000000001</c:v>
                </c:pt>
                <c:pt idx="21">
                  <c:v>137.1</c:v>
                </c:pt>
                <c:pt idx="22">
                  <c:v>137</c:v>
                </c:pt>
                <c:pt idx="23">
                  <c:v>136.69999999999999</c:v>
                </c:pt>
                <c:pt idx="24">
                  <c:v>136.5</c:v>
                </c:pt>
                <c:pt idx="25">
                  <c:v>135.80000000000001</c:v>
                </c:pt>
                <c:pt idx="26">
                  <c:v>135.19999999999999</c:v>
                </c:pt>
                <c:pt idx="27">
                  <c:v>134.6</c:v>
                </c:pt>
                <c:pt idx="28">
                  <c:v>134.5</c:v>
                </c:pt>
                <c:pt idx="29">
                  <c:v>134.30000000000001</c:v>
                </c:pt>
                <c:pt idx="30">
                  <c:v>133.80000000000001</c:v>
                </c:pt>
                <c:pt idx="31">
                  <c:v>133.69999999999999</c:v>
                </c:pt>
                <c:pt idx="32">
                  <c:v>133.6</c:v>
                </c:pt>
                <c:pt idx="33">
                  <c:v>133.19999999999999</c:v>
                </c:pt>
                <c:pt idx="34">
                  <c:v>132.6</c:v>
                </c:pt>
                <c:pt idx="35">
                  <c:v>132.1</c:v>
                </c:pt>
                <c:pt idx="36">
                  <c:v>131.69999999999999</c:v>
                </c:pt>
                <c:pt idx="37">
                  <c:v>131.19999999999999</c:v>
                </c:pt>
                <c:pt idx="38">
                  <c:v>130.6</c:v>
                </c:pt>
                <c:pt idx="39">
                  <c:v>130.19999999999999</c:v>
                </c:pt>
                <c:pt idx="40">
                  <c:v>129.9</c:v>
                </c:pt>
                <c:pt idx="41">
                  <c:v>129.80000000000001</c:v>
                </c:pt>
                <c:pt idx="42">
                  <c:v>129.1</c:v>
                </c:pt>
                <c:pt idx="43">
                  <c:v>128.69999999999999</c:v>
                </c:pt>
                <c:pt idx="44">
                  <c:v>128.6</c:v>
                </c:pt>
                <c:pt idx="45">
                  <c:v>127.4</c:v>
                </c:pt>
                <c:pt idx="46">
                  <c:v>127</c:v>
                </c:pt>
                <c:pt idx="47">
                  <c:v>126.6</c:v>
                </c:pt>
                <c:pt idx="48">
                  <c:v>126.5</c:v>
                </c:pt>
                <c:pt idx="49">
                  <c:v>126.4</c:v>
                </c:pt>
                <c:pt idx="50">
                  <c:v>126</c:v>
                </c:pt>
                <c:pt idx="51">
                  <c:v>125.2</c:v>
                </c:pt>
                <c:pt idx="52">
                  <c:v>125.1</c:v>
                </c:pt>
                <c:pt idx="53">
                  <c:v>125</c:v>
                </c:pt>
                <c:pt idx="54">
                  <c:v>125</c:v>
                </c:pt>
                <c:pt idx="55">
                  <c:v>124.9</c:v>
                </c:pt>
                <c:pt idx="56">
                  <c:v>124.6</c:v>
                </c:pt>
                <c:pt idx="57">
                  <c:v>123.7</c:v>
                </c:pt>
                <c:pt idx="58">
                  <c:v>123.5</c:v>
                </c:pt>
                <c:pt idx="59">
                  <c:v>123.3</c:v>
                </c:pt>
                <c:pt idx="60">
                  <c:v>122.8</c:v>
                </c:pt>
                <c:pt idx="61">
                  <c:v>122.7</c:v>
                </c:pt>
                <c:pt idx="62">
                  <c:v>122.6</c:v>
                </c:pt>
                <c:pt idx="63">
                  <c:v>122</c:v>
                </c:pt>
                <c:pt idx="64">
                  <c:v>121.8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79F-4290-B423-2A255ECFC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1762159"/>
        <c:axId val="741748847"/>
      </c:lineChart>
      <c:catAx>
        <c:axId val="74176215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41748847"/>
        <c:crosses val="autoZero"/>
        <c:auto val="1"/>
        <c:lblAlgn val="ctr"/>
        <c:lblOffset val="100"/>
        <c:noMultiLvlLbl val="0"/>
      </c:catAx>
      <c:valAx>
        <c:axId val="741748847"/>
        <c:scaling>
          <c:orientation val="minMax"/>
          <c:max val="200"/>
          <c:min val="1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41762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</c:legendEntry>
      <c:layout>
        <c:manualLayout>
          <c:xMode val="edge"/>
          <c:yMode val="edge"/>
          <c:x val="0.84253982394020122"/>
          <c:y val="0.15279709510184536"/>
          <c:w val="0.14943265324483113"/>
          <c:h val="0.79613057122067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2224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28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049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86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06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631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960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989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553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093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75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02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10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90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514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573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947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258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97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4"/>
          <p:cNvCxnSpPr/>
          <p:nvPr userDrawn="1"/>
        </p:nvCxnSpPr>
        <p:spPr>
          <a:xfrm>
            <a:off x="-2500" y="416225"/>
            <a:ext cx="9657199" cy="0"/>
          </a:xfrm>
          <a:prstGeom prst="straightConnector1">
            <a:avLst/>
          </a:prstGeom>
          <a:noFill/>
          <a:ln w="19050" cap="flat" cmpd="sng">
            <a:solidFill>
              <a:srgbClr val="8C2D1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" name="Shape 6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77300" y="6274725"/>
            <a:ext cx="1091775" cy="3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://portocanal.sapo.pt/noticia/157696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e.up.pt/candidatos" TargetMode="External"/><Relationship Id="rId3" Type="http://schemas.openxmlformats.org/officeDocument/2006/relationships/hyperlink" Target="mailto:acesso.ingresso@fe.up.pt" TargetMode="External"/><Relationship Id="rId7" Type="http://schemas.openxmlformats.org/officeDocument/2006/relationships/hyperlink" Target="http://www.fe.up.pt/miei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e.up.pt/dei/mieic" TargetMode="External"/><Relationship Id="rId5" Type="http://schemas.openxmlformats.org/officeDocument/2006/relationships/hyperlink" Target="mailto:percurso.academico@fe.up.pt" TargetMode="External"/><Relationship Id="rId4" Type="http://schemas.openxmlformats.org/officeDocument/2006/relationships/hyperlink" Target="mailto:certificacao@fe.up.p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hyperlink" Target="https://www.youtube.com/watch?v=cdgQpa1pUUE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7" Type="http://schemas.openxmlformats.org/officeDocument/2006/relationships/image" Target="../media/image26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ubTitle" idx="4294967295"/>
          </p:nvPr>
        </p:nvSpPr>
        <p:spPr>
          <a:xfrm>
            <a:off x="1866449" y="4632921"/>
            <a:ext cx="8567737" cy="1749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pt-PT" sz="2400" dirty="0" smtClean="0">
              <a:solidFill>
                <a:srgbClr val="666666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pt-PT" sz="2400" dirty="0">
              <a:solidFill>
                <a:srgbClr val="666666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pt-PT" sz="2400" dirty="0" smtClean="0">
                <a:solidFill>
                  <a:srgbClr val="666666"/>
                </a:solidFill>
              </a:rPr>
              <a:t>J. Pascoal Faria</a:t>
            </a:r>
          </a:p>
          <a:p>
            <a:pPr algn="ctr">
              <a:spcBef>
                <a:spcPts val="0"/>
              </a:spcBef>
              <a:buNone/>
            </a:pPr>
            <a:r>
              <a:rPr lang="pt-PT" sz="2400" dirty="0" smtClean="0">
                <a:solidFill>
                  <a:srgbClr val="666666"/>
                </a:solidFill>
              </a:rPr>
              <a:t>13 </a:t>
            </a:r>
            <a:r>
              <a:rPr lang="pt-PT" sz="2400" smtClean="0">
                <a:solidFill>
                  <a:srgbClr val="666666"/>
                </a:solidFill>
              </a:rPr>
              <a:t>de julho de </a:t>
            </a:r>
            <a:r>
              <a:rPr lang="pt-PT" sz="2400" dirty="0" smtClean="0">
                <a:solidFill>
                  <a:srgbClr val="666666"/>
                </a:solidFill>
              </a:rPr>
              <a:t>2019</a:t>
            </a:r>
            <a:endParaRPr lang="pt-PT" sz="2400" dirty="0">
              <a:solidFill>
                <a:srgbClr val="666666"/>
              </a:solidFill>
            </a:endParaRPr>
          </a:p>
          <a:p>
            <a:pPr>
              <a:spcBef>
                <a:spcPts val="0"/>
              </a:spcBef>
              <a:buNone/>
            </a:pPr>
            <a:endParaRPr sz="1800" dirty="0"/>
          </a:p>
          <a:p>
            <a:pPr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859" y="1032090"/>
            <a:ext cx="2750919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t="28994" r="8916" b="27765"/>
          <a:stretch/>
        </p:blipFill>
        <p:spPr>
          <a:xfrm>
            <a:off x="1821386" y="2346936"/>
            <a:ext cx="9138844" cy="279159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83386" y="4376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Saídas profissionais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18191" r="14304" b="12455"/>
          <a:stretch/>
        </p:blipFill>
        <p:spPr>
          <a:xfrm>
            <a:off x="1626105" y="774988"/>
            <a:ext cx="8736428" cy="482664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" t="90412" r="81590" b="5466"/>
          <a:stretch/>
        </p:blipFill>
        <p:spPr>
          <a:xfrm>
            <a:off x="1809252" y="6294134"/>
            <a:ext cx="2102348" cy="31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003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2" descr="Goo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41" y="5090160"/>
            <a:ext cx="666788" cy="6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Goo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156" y="1788160"/>
            <a:ext cx="666788" cy="6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Shape 65"/>
          <p:cNvSpPr txBox="1"/>
          <p:nvPr/>
        </p:nvSpPr>
        <p:spPr>
          <a:xfrm>
            <a:off x="183386" y="4376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 smtClean="0">
                <a:solidFill>
                  <a:srgbClr val="8C2D19"/>
                </a:solidFill>
              </a:rPr>
              <a:t>Saídas profissionais: Exemplos de antigos estudantes</a:t>
            </a:r>
            <a:endParaRPr lang="pt-PT" sz="1800" dirty="0">
              <a:solidFill>
                <a:srgbClr val="8C2D19"/>
              </a:solidFill>
            </a:endParaRPr>
          </a:p>
          <a:p>
            <a:endParaRPr lang="pt-PT" sz="1800" dirty="0">
              <a:solidFill>
                <a:srgbClr val="8C2D19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265" y="589280"/>
            <a:ext cx="1817605" cy="1817605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3027307" y="2450969"/>
            <a:ext cx="27136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Hugo </a:t>
            </a:r>
            <a:r>
              <a:rPr lang="pt-PT" dirty="0" err="1" smtClean="0"/>
              <a:t>Penedones</a:t>
            </a:r>
            <a:r>
              <a:rPr lang="pt-PT" dirty="0" smtClean="0"/>
              <a:t> (LEIC 2005) </a:t>
            </a:r>
          </a:p>
          <a:p>
            <a:r>
              <a:rPr lang="pt-PT" dirty="0" smtClean="0"/>
              <a:t>Research </a:t>
            </a:r>
            <a:r>
              <a:rPr lang="pt-PT" dirty="0" err="1" smtClean="0"/>
              <a:t>Engineer</a:t>
            </a:r>
            <a:r>
              <a:rPr lang="pt-PT" dirty="0" smtClean="0"/>
              <a:t> </a:t>
            </a:r>
            <a:br>
              <a:rPr lang="pt-PT" dirty="0" smtClean="0"/>
            </a:br>
            <a:r>
              <a:rPr lang="pt-PT" dirty="0" smtClean="0"/>
              <a:t>@ Google </a:t>
            </a:r>
            <a:r>
              <a:rPr lang="pt-PT" dirty="0" err="1" smtClean="0"/>
              <a:t>DeepMind</a:t>
            </a:r>
            <a:r>
              <a:rPr lang="pt-PT" dirty="0" smtClean="0"/>
              <a:t>, Zurique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075761" y="5788240"/>
            <a:ext cx="2538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João Leal (MIEIC 2015)</a:t>
            </a:r>
          </a:p>
          <a:p>
            <a:r>
              <a:rPr lang="pt-PT" dirty="0" err="1" smtClean="0"/>
              <a:t>Senior</a:t>
            </a:r>
            <a:r>
              <a:rPr lang="pt-PT" dirty="0" smtClean="0"/>
              <a:t> Software </a:t>
            </a:r>
            <a:r>
              <a:rPr lang="pt-PT" dirty="0" err="1" smtClean="0"/>
              <a:t>Engineer</a:t>
            </a:r>
            <a:r>
              <a:rPr lang="pt-PT" dirty="0" smtClean="0"/>
              <a:t> </a:t>
            </a:r>
          </a:p>
          <a:p>
            <a:r>
              <a:rPr lang="pt-PT" dirty="0" smtClean="0"/>
              <a:t>@ Google, Munique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5"/>
          <a:srcRect l="12960" t="12347" r="23531"/>
          <a:stretch/>
        </p:blipFill>
        <p:spPr>
          <a:xfrm>
            <a:off x="6105195" y="3593207"/>
            <a:ext cx="2032000" cy="2100655"/>
          </a:xfrm>
          <a:prstGeom prst="rect">
            <a:avLst/>
          </a:prstGeom>
        </p:spPr>
      </p:pic>
      <p:pic>
        <p:nvPicPr>
          <p:cNvPr id="1030" name="Picture 6" descr="Foto de AndrÃ© Rodrigues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5" t="20213"/>
          <a:stretch/>
        </p:blipFill>
        <p:spPr bwMode="auto">
          <a:xfrm>
            <a:off x="8859125" y="558800"/>
            <a:ext cx="1902422" cy="184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/>
          <p:cNvSpPr txBox="1"/>
          <p:nvPr/>
        </p:nvSpPr>
        <p:spPr>
          <a:xfrm>
            <a:off x="8729714" y="2457854"/>
            <a:ext cx="2943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André Rodrigues (MIEIC 2008)</a:t>
            </a:r>
          </a:p>
          <a:p>
            <a:r>
              <a:rPr lang="pt-PT" dirty="0" err="1" smtClean="0"/>
              <a:t>Senior</a:t>
            </a:r>
            <a:r>
              <a:rPr lang="pt-PT" dirty="0" smtClean="0"/>
              <a:t> Software </a:t>
            </a:r>
            <a:r>
              <a:rPr lang="pt-PT" dirty="0" err="1" smtClean="0"/>
              <a:t>Engineer</a:t>
            </a:r>
            <a:r>
              <a:rPr lang="pt-PT" dirty="0" smtClean="0"/>
              <a:t> </a:t>
            </a:r>
          </a:p>
          <a:p>
            <a:r>
              <a:rPr lang="pt-PT" dirty="0" smtClean="0"/>
              <a:t>@ </a:t>
            </a:r>
            <a:r>
              <a:rPr lang="pt-PT" dirty="0" err="1" smtClean="0"/>
              <a:t>Facebook</a:t>
            </a:r>
            <a:r>
              <a:rPr lang="pt-PT" dirty="0" smtClean="0"/>
              <a:t>, Seattle</a:t>
            </a:r>
            <a:endParaRPr lang="pt-PT" dirty="0"/>
          </a:p>
        </p:txBody>
      </p:sp>
      <p:pic>
        <p:nvPicPr>
          <p:cNvPr id="1044" name="Picture 20" descr="Resultado de imagem para Miguel Vicente Microsof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139" y="701040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Faceboo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245" y="1849119"/>
            <a:ext cx="525385" cy="52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aixaDeTexto 43"/>
          <p:cNvSpPr txBox="1"/>
          <p:nvPr/>
        </p:nvSpPr>
        <p:spPr>
          <a:xfrm>
            <a:off x="5957420" y="2440809"/>
            <a:ext cx="2678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Miguel Vicente (MIEIC 2007) </a:t>
            </a:r>
          </a:p>
          <a:p>
            <a:r>
              <a:rPr lang="en-US" dirty="0"/>
              <a:t>Nomination &amp; Onboarding Global </a:t>
            </a:r>
            <a:r>
              <a:rPr lang="en-US" dirty="0" smtClean="0"/>
              <a:t>Lead</a:t>
            </a:r>
          </a:p>
          <a:p>
            <a:r>
              <a:rPr lang="pt-PT" dirty="0" smtClean="0"/>
              <a:t>@Microsoft, Redmond</a:t>
            </a:r>
            <a:endParaRPr lang="pt-PT" dirty="0" smtClean="0"/>
          </a:p>
        </p:txBody>
      </p:sp>
      <p:pic>
        <p:nvPicPr>
          <p:cNvPr id="46" name="Picture 10" descr="Microsof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780" y="1869440"/>
            <a:ext cx="512292" cy="5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ixaDeTexto 48"/>
          <p:cNvSpPr txBox="1"/>
          <p:nvPr/>
        </p:nvSpPr>
        <p:spPr>
          <a:xfrm>
            <a:off x="323402" y="5788240"/>
            <a:ext cx="3485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Filipa Moura (MIEIC 2009) </a:t>
            </a:r>
            <a:endParaRPr lang="pt-PT" dirty="0" smtClean="0"/>
          </a:p>
          <a:p>
            <a:r>
              <a:rPr lang="pt-PT" dirty="0" smtClean="0"/>
              <a:t>Software </a:t>
            </a:r>
            <a:r>
              <a:rPr lang="pt-PT" dirty="0" err="1" smtClean="0"/>
              <a:t>Engineer</a:t>
            </a:r>
            <a:endParaRPr lang="pt-PT" dirty="0"/>
          </a:p>
          <a:p>
            <a:r>
              <a:rPr lang="pt-PT" dirty="0" smtClean="0"/>
              <a:t>@</a:t>
            </a:r>
            <a:r>
              <a:rPr lang="pt-PT" dirty="0" err="1" smtClean="0"/>
              <a:t>Twitter</a:t>
            </a:r>
            <a:r>
              <a:rPr lang="pt-PT" dirty="0" smtClean="0"/>
              <a:t>, Londres</a:t>
            </a:r>
            <a:endParaRPr lang="pt-PT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36" y="3701980"/>
            <a:ext cx="2035011" cy="203501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585" y="5090160"/>
            <a:ext cx="801613" cy="688990"/>
          </a:xfrm>
          <a:prstGeom prst="rect">
            <a:avLst/>
          </a:prstGeom>
        </p:spPr>
      </p:pic>
      <p:pic>
        <p:nvPicPr>
          <p:cNvPr id="25" name="Picture 2" descr="Foto de perfil de Miguel Oliveir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09" y="3730610"/>
            <a:ext cx="1935947" cy="19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3240989" y="5844409"/>
            <a:ext cx="3005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Miguel Oliveira (MIEIC 2010)</a:t>
            </a:r>
          </a:p>
          <a:p>
            <a:r>
              <a:rPr lang="pt-PT" dirty="0" smtClean="0"/>
              <a:t>Software </a:t>
            </a:r>
            <a:r>
              <a:rPr lang="pt-PT" dirty="0" err="1" smtClean="0"/>
              <a:t>Engineer</a:t>
            </a:r>
            <a:r>
              <a:rPr lang="pt-PT" dirty="0" smtClean="0"/>
              <a:t> </a:t>
            </a:r>
            <a:br>
              <a:rPr lang="pt-PT" dirty="0" smtClean="0"/>
            </a:br>
            <a:r>
              <a:rPr lang="pt-PT" dirty="0" smtClean="0"/>
              <a:t>@ </a:t>
            </a:r>
            <a:r>
              <a:rPr lang="pt-PT" dirty="0" err="1" smtClean="0"/>
              <a:t>Facebook</a:t>
            </a:r>
            <a:r>
              <a:rPr lang="pt-PT" dirty="0" smtClean="0"/>
              <a:t>, Londres</a:t>
            </a:r>
          </a:p>
        </p:txBody>
      </p:sp>
      <p:pic>
        <p:nvPicPr>
          <p:cNvPr id="29" name="Picture 8" descr="Faceboo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544" y="5110479"/>
            <a:ext cx="517739" cy="51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9075200" y="5788240"/>
            <a:ext cx="2538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André Lago (MIEIC 2018)</a:t>
            </a:r>
            <a:endParaRPr lang="pt-PT" dirty="0" smtClean="0"/>
          </a:p>
          <a:p>
            <a:r>
              <a:rPr lang="pt-PT" dirty="0" smtClean="0"/>
              <a:t>Software </a:t>
            </a:r>
            <a:r>
              <a:rPr lang="pt-PT" dirty="0" err="1" smtClean="0"/>
              <a:t>Engineer</a:t>
            </a:r>
            <a:r>
              <a:rPr lang="pt-PT" dirty="0" smtClean="0"/>
              <a:t> </a:t>
            </a:r>
          </a:p>
          <a:p>
            <a:r>
              <a:rPr lang="pt-PT" dirty="0" smtClean="0"/>
              <a:t>@ Google, Munique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0760" y="3784416"/>
            <a:ext cx="1905000" cy="1905000"/>
          </a:xfrm>
          <a:prstGeom prst="rect">
            <a:avLst/>
          </a:prstGeom>
        </p:spPr>
      </p:pic>
      <p:pic>
        <p:nvPicPr>
          <p:cNvPr id="31" name="Picture 12" descr="Goo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995" y="5090160"/>
            <a:ext cx="666788" cy="6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/>
          <p:cNvSpPr txBox="1"/>
          <p:nvPr/>
        </p:nvSpPr>
        <p:spPr>
          <a:xfrm>
            <a:off x="74836" y="2450969"/>
            <a:ext cx="27136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Ricardo Afonso (LEIC </a:t>
            </a:r>
            <a:r>
              <a:rPr lang="pt-PT" dirty="0" smtClean="0"/>
              <a:t>2005) </a:t>
            </a:r>
          </a:p>
          <a:p>
            <a:r>
              <a:rPr lang="pt-PT" dirty="0" err="1" smtClean="0"/>
              <a:t>Senior</a:t>
            </a:r>
            <a:r>
              <a:rPr lang="pt-PT" dirty="0" smtClean="0"/>
              <a:t> Software </a:t>
            </a:r>
            <a:r>
              <a:rPr lang="pt-PT" dirty="0" err="1" smtClean="0"/>
              <a:t>Dev</a:t>
            </a:r>
            <a:r>
              <a:rPr lang="pt-PT" dirty="0" smtClean="0"/>
              <a:t>. </a:t>
            </a:r>
            <a:r>
              <a:rPr lang="pt-PT" dirty="0" err="1" smtClean="0"/>
              <a:t>Engineer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@ </a:t>
            </a:r>
            <a:r>
              <a:rPr lang="pt-PT" dirty="0" smtClean="0"/>
              <a:t>Amazon, Seattle</a:t>
            </a:r>
            <a:endParaRPr lang="pt-PT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0051" y="1800707"/>
            <a:ext cx="581025" cy="5810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55" y="657505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494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83386" y="4376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Estrutura do curso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911927" y="812619"/>
          <a:ext cx="8326580" cy="1974580"/>
        </p:xfrm>
        <a:graphic>
          <a:graphicData uri="http://schemas.openxmlformats.org/drawingml/2006/table">
            <a:tbl>
              <a:tblPr firstRow="1" bandRow="1">
                <a:tableStyleId>{05FDA0A4-26E6-41D7-B72B-33F82F752C7C}</a:tableStyleId>
              </a:tblPr>
              <a:tblGrid>
                <a:gridCol w="83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2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2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2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2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2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2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76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1º ANO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2º ANO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3º ANO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4º ANO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5º ANO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6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76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76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6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764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 rot="5400000">
            <a:off x="9103857" y="1795789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 b="1" dirty="0" err="1">
                <a:solidFill>
                  <a:schemeClr val="bg1"/>
                </a:solidFill>
              </a:rPr>
              <a:t>Dissertaç</a:t>
            </a:r>
            <a:r>
              <a:rPr lang="pt-BR" sz="1800" b="1" dirty="0" err="1">
                <a:solidFill>
                  <a:schemeClr val="bg1"/>
                </a:solidFill>
              </a:rPr>
              <a:t>ão</a:t>
            </a:r>
            <a:endParaRPr lang="pt-PT" sz="1800" b="1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970371" y="20765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/>
              <a:t>Optativas</a:t>
            </a:r>
            <a:endParaRPr lang="pt-PT" sz="1800" b="1" dirty="0"/>
          </a:p>
        </p:txBody>
      </p:sp>
      <p:sp>
        <p:nvSpPr>
          <p:cNvPr id="14" name="Retângulo 13"/>
          <p:cNvSpPr/>
          <p:nvPr/>
        </p:nvSpPr>
        <p:spPr>
          <a:xfrm>
            <a:off x="3083411" y="1781873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/>
              <a:t>Tronco Comum</a:t>
            </a:r>
            <a:endParaRPr lang="pt-PT" sz="1800" b="1" dirty="0"/>
          </a:p>
        </p:txBody>
      </p:sp>
      <p:sp>
        <p:nvSpPr>
          <p:cNvPr id="13" name="Retângulo 12"/>
          <p:cNvSpPr/>
          <p:nvPr/>
        </p:nvSpPr>
        <p:spPr>
          <a:xfrm>
            <a:off x="5613251" y="1151953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</a:rPr>
              <a:t>Laboratórios</a:t>
            </a:r>
            <a:endParaRPr lang="pt-PT" sz="1800" b="1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023621" y="3160013"/>
            <a:ext cx="73529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sz="1600" b="1" dirty="0"/>
              <a:t>Conhecimentos e competências desenvolvidos: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 Conhecimentos de base transversais em ciência e engenharia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b="1" dirty="0"/>
              <a:t> Competências técnicas especializadas em engenharia informática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 Competências comportamentais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dirty="0"/>
              <a:t> Competências de gestão em engenharia e </a:t>
            </a:r>
            <a:r>
              <a:rPr lang="pt-PT" sz="1600" dirty="0" smtClean="0"/>
              <a:t>empreendedorismo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PT" sz="1600" b="1" dirty="0" smtClean="0"/>
              <a:t>Formação de 5 anos com foco em: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b="1" dirty="0"/>
              <a:t> </a:t>
            </a:r>
            <a:r>
              <a:rPr lang="pt-PT" sz="1600" b="1" dirty="0" smtClean="0"/>
              <a:t>Sistemas complexos, funções de maior responsabilidade, </a:t>
            </a:r>
            <a:r>
              <a:rPr lang="pt-PT" sz="1600" b="1" dirty="0" smtClean="0"/>
              <a:t>inovação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600" b="1" dirty="0" smtClean="0"/>
              <a:t>Desempenho de funções de liderança em projetos multidisciplinares</a:t>
            </a:r>
            <a:endParaRPr lang="pt-PT" sz="1600" b="1" dirty="0"/>
          </a:p>
        </p:txBody>
      </p:sp>
      <p:cxnSp>
        <p:nvCxnSpPr>
          <p:cNvPr id="4" name="Conexão reta 3"/>
          <p:cNvCxnSpPr/>
          <p:nvPr/>
        </p:nvCxnSpPr>
        <p:spPr>
          <a:xfrm flipV="1">
            <a:off x="6918960" y="812800"/>
            <a:ext cx="0" cy="19608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4521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22426" y="10160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Áreas de especialização (optativas)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1435716" y="672822"/>
            <a:ext cx="7387536" cy="5077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pt-PT" sz="1600" b="1" dirty="0">
                <a:solidFill>
                  <a:schemeClr val="tx1"/>
                </a:solidFill>
              </a:rPr>
              <a:t>Engenharia de Software e Sistemas de Informação </a:t>
            </a:r>
            <a:br>
              <a:rPr lang="pt-PT" sz="1600" b="1" dirty="0">
                <a:solidFill>
                  <a:schemeClr val="tx1"/>
                </a:solidFill>
              </a:rPr>
            </a:br>
            <a:r>
              <a:rPr lang="pt-PT" dirty="0">
                <a:solidFill>
                  <a:schemeClr val="tx1"/>
                </a:solidFill>
              </a:rPr>
              <a:t>(áreas científicas: Engenharia de Software; Sistemas de Informação)</a:t>
            </a:r>
            <a:endParaRPr lang="pt-PT" sz="1800" dirty="0">
              <a:solidFill>
                <a:schemeClr val="tx1"/>
              </a:solidFill>
            </a:endParaRP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Aplicações web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smtClean="0">
                <a:solidFill>
                  <a:srgbClr val="666666"/>
                </a:solidFill>
              </a:rPr>
              <a:t>Aplicações </a:t>
            </a:r>
            <a:r>
              <a:rPr lang="pt-PT" dirty="0">
                <a:solidFill>
                  <a:srgbClr val="666666"/>
                </a:solidFill>
              </a:rPr>
              <a:t>para dispositivos móveis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smtClean="0">
                <a:solidFill>
                  <a:srgbClr val="666666"/>
                </a:solidFill>
              </a:rPr>
              <a:t>Sistemas </a:t>
            </a:r>
            <a:r>
              <a:rPr lang="pt-PT" dirty="0">
                <a:solidFill>
                  <a:srgbClr val="666666"/>
                </a:solidFill>
              </a:rPr>
              <a:t>de informação de gestão</a:t>
            </a:r>
          </a:p>
          <a:p>
            <a:pPr marL="360000" indent="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Sistemas de </a:t>
            </a:r>
            <a:r>
              <a:rPr lang="pt-PT" dirty="0" smtClean="0">
                <a:solidFill>
                  <a:srgbClr val="666666"/>
                </a:solidFill>
              </a:rPr>
              <a:t>apoio à decisão</a:t>
            </a:r>
            <a:endParaRPr lang="pt-PT" dirty="0">
              <a:solidFill>
                <a:srgbClr val="666666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PT" sz="1600" b="1" dirty="0">
                <a:solidFill>
                  <a:schemeClr val="tx1"/>
                </a:solidFill>
              </a:rPr>
              <a:t>Sistemas Inteligentes e Multimédia </a:t>
            </a:r>
            <a:br>
              <a:rPr lang="pt-PT" sz="1600" b="1" dirty="0">
                <a:solidFill>
                  <a:schemeClr val="tx1"/>
                </a:solidFill>
              </a:rPr>
            </a:br>
            <a:r>
              <a:rPr lang="pt-PT" dirty="0">
                <a:solidFill>
                  <a:schemeClr val="tx1"/>
                </a:solidFill>
              </a:rPr>
              <a:t>(áreas cientificas: Inteligência Artificial; Interação e Multimédia)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Aprendizagem computacional (</a:t>
            </a:r>
            <a:r>
              <a:rPr lang="pt-PT" i="1" dirty="0" err="1">
                <a:solidFill>
                  <a:srgbClr val="666666"/>
                </a:solidFill>
              </a:rPr>
              <a:t>machine</a:t>
            </a:r>
            <a:r>
              <a:rPr lang="pt-PT" i="1" dirty="0">
                <a:solidFill>
                  <a:srgbClr val="666666"/>
                </a:solidFill>
              </a:rPr>
              <a:t> </a:t>
            </a:r>
            <a:r>
              <a:rPr lang="pt-PT" i="1" dirty="0" err="1">
                <a:solidFill>
                  <a:srgbClr val="666666"/>
                </a:solidFill>
              </a:rPr>
              <a:t>learning</a:t>
            </a:r>
            <a:r>
              <a:rPr lang="pt-PT" dirty="0">
                <a:solidFill>
                  <a:srgbClr val="666666"/>
                </a:solidFill>
              </a:rPr>
              <a:t>)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Robótica inteligente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Realidade virtual e aumentada</a:t>
            </a:r>
          </a:p>
          <a:p>
            <a:pPr marL="360000" indent="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Jogos de </a:t>
            </a:r>
            <a:r>
              <a:rPr lang="pt-PT" dirty="0" smtClean="0">
                <a:solidFill>
                  <a:srgbClr val="666666"/>
                </a:solidFill>
              </a:rPr>
              <a:t>computador</a:t>
            </a:r>
            <a:endParaRPr lang="pt-PT" dirty="0">
              <a:solidFill>
                <a:srgbClr val="666666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PT" sz="1600" b="1" dirty="0" smtClean="0">
                <a:solidFill>
                  <a:schemeClr val="tx1"/>
                </a:solidFill>
              </a:rPr>
              <a:t>Redes </a:t>
            </a:r>
            <a:r>
              <a:rPr lang="pt-PT" sz="1600" b="1" dirty="0">
                <a:solidFill>
                  <a:schemeClr val="tx1"/>
                </a:solidFill>
              </a:rPr>
              <a:t>e Tecnologias de Informação</a:t>
            </a:r>
            <a:r>
              <a:rPr lang="pt-PT" sz="1600" dirty="0">
                <a:solidFill>
                  <a:schemeClr val="tx1"/>
                </a:solidFill>
              </a:rPr>
              <a:t/>
            </a:r>
            <a:br>
              <a:rPr lang="pt-PT" sz="1600" dirty="0">
                <a:solidFill>
                  <a:schemeClr val="tx1"/>
                </a:solidFill>
              </a:rPr>
            </a:br>
            <a:r>
              <a:rPr lang="pt-PT" dirty="0">
                <a:solidFill>
                  <a:schemeClr val="tx1"/>
                </a:solidFill>
              </a:rPr>
              <a:t>(áreas científicas: Arquitetura de Computadores; Sistemas Operativos e Redes)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Ciber-segurança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Computação na nuvem (</a:t>
            </a:r>
            <a:r>
              <a:rPr lang="pt-PT" i="1" dirty="0" err="1">
                <a:solidFill>
                  <a:srgbClr val="666666"/>
                </a:solidFill>
              </a:rPr>
              <a:t>cloud</a:t>
            </a:r>
            <a:r>
              <a:rPr lang="pt-PT" i="1" dirty="0">
                <a:solidFill>
                  <a:srgbClr val="666666"/>
                </a:solidFill>
              </a:rPr>
              <a:t> </a:t>
            </a:r>
            <a:r>
              <a:rPr lang="pt-PT" i="1" dirty="0" err="1">
                <a:solidFill>
                  <a:srgbClr val="666666"/>
                </a:solidFill>
              </a:rPr>
              <a:t>computing</a:t>
            </a:r>
            <a:r>
              <a:rPr lang="pt-PT" dirty="0">
                <a:solidFill>
                  <a:srgbClr val="666666"/>
                </a:solidFill>
              </a:rPr>
              <a:t>) </a:t>
            </a:r>
          </a:p>
          <a:p>
            <a:pPr marL="360000" indent="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dirty="0" smtClean="0">
                <a:solidFill>
                  <a:srgbClr val="666666"/>
                </a:solidFill>
              </a:rPr>
              <a:t>Internet das coisas (</a:t>
            </a:r>
            <a:r>
              <a:rPr lang="pt-PT" i="1" dirty="0" smtClean="0">
                <a:solidFill>
                  <a:srgbClr val="666666"/>
                </a:solidFill>
              </a:rPr>
              <a:t>Internet </a:t>
            </a:r>
            <a:r>
              <a:rPr lang="pt-PT" i="1" dirty="0" err="1" smtClean="0">
                <a:solidFill>
                  <a:srgbClr val="666666"/>
                </a:solidFill>
              </a:rPr>
              <a:t>of</a:t>
            </a:r>
            <a:r>
              <a:rPr lang="pt-PT" i="1" dirty="0" smtClean="0">
                <a:solidFill>
                  <a:srgbClr val="666666"/>
                </a:solidFill>
              </a:rPr>
              <a:t> </a:t>
            </a:r>
            <a:r>
              <a:rPr lang="pt-PT" i="1" dirty="0" err="1" smtClean="0">
                <a:solidFill>
                  <a:srgbClr val="666666"/>
                </a:solidFill>
              </a:rPr>
              <a:t>Things</a:t>
            </a:r>
            <a:r>
              <a:rPr lang="pt-PT" i="1" dirty="0" smtClean="0">
                <a:solidFill>
                  <a:srgbClr val="666666"/>
                </a:solidFill>
              </a:rPr>
              <a:t>)</a:t>
            </a:r>
            <a:endParaRPr lang="pt-PT" i="1" dirty="0">
              <a:solidFill>
                <a:srgbClr val="666666"/>
              </a:solidFill>
            </a:endParaRPr>
          </a:p>
          <a:p>
            <a:pPr marL="342900" lvl="2" indent="-3429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pt-PT" sz="1600" dirty="0">
              <a:solidFill>
                <a:schemeClr val="tx1"/>
              </a:solidFill>
            </a:endParaRP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824" y="1189949"/>
            <a:ext cx="2041136" cy="135828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565" y="3364122"/>
            <a:ext cx="2000536" cy="1124047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5"/>
          <a:srcRect l="18963"/>
          <a:stretch/>
        </p:blipFill>
        <p:spPr>
          <a:xfrm>
            <a:off x="8672638" y="5227667"/>
            <a:ext cx="1532903" cy="12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99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50655"/>
              </p:ext>
            </p:extLst>
          </p:nvPr>
        </p:nvGraphicFramePr>
        <p:xfrm>
          <a:off x="1416387" y="2530582"/>
          <a:ext cx="8181548" cy="3556495"/>
        </p:xfrm>
        <a:graphic>
          <a:graphicData uri="http://schemas.openxmlformats.org/drawingml/2006/table">
            <a:tbl>
              <a:tblPr firstRow="1" bandRow="1">
                <a:tableStyleId>{05FDA0A4-26E6-41D7-B72B-33F82F752C7C}</a:tableStyleId>
              </a:tblPr>
              <a:tblGrid>
                <a:gridCol w="204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5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5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129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99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9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99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smtClean="0"/>
                        <a:t>Cabaz à mão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9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Instituto de Inovação Sistémica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5" name="Shape 65"/>
          <p:cNvSpPr txBox="1"/>
          <p:nvPr/>
        </p:nvSpPr>
        <p:spPr>
          <a:xfrm>
            <a:off x="142746" y="4376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Ligação às </a:t>
            </a:r>
            <a:r>
              <a:rPr lang="pt-PT" sz="1800" dirty="0" smtClean="0">
                <a:solidFill>
                  <a:srgbClr val="8C2D19"/>
                </a:solidFill>
              </a:rPr>
              <a:t>empresas e à sociedade</a:t>
            </a:r>
            <a:endParaRPr lang="pt-PT" sz="1800" dirty="0">
              <a:solidFill>
                <a:srgbClr val="8C2D19"/>
              </a:solidFill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904240" y="633574"/>
            <a:ext cx="8970264" cy="12027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60000">
              <a:lnSpc>
                <a:spcPct val="150000"/>
              </a:lnSpc>
            </a:pPr>
            <a:r>
              <a:rPr lang="pt-PT" sz="1600" dirty="0">
                <a:solidFill>
                  <a:srgbClr val="666666"/>
                </a:solidFill>
              </a:rPr>
              <a:t>Realização de projetos propostos por </a:t>
            </a:r>
            <a:r>
              <a:rPr lang="pt-PT" sz="1600" dirty="0" smtClean="0">
                <a:solidFill>
                  <a:srgbClr val="666666"/>
                </a:solidFill>
              </a:rPr>
              <a:t>empresas, </a:t>
            </a:r>
            <a:r>
              <a:rPr lang="pt-PT" sz="1600" dirty="0">
                <a:solidFill>
                  <a:srgbClr val="666666"/>
                </a:solidFill>
              </a:rPr>
              <a:t>nomeadamente em LGPR e LDSO (4º ano).</a:t>
            </a:r>
          </a:p>
          <a:p>
            <a:pPr marL="360000">
              <a:lnSpc>
                <a:spcPct val="150000"/>
              </a:lnSpc>
            </a:pPr>
            <a:r>
              <a:rPr lang="pt-PT" sz="1600" dirty="0">
                <a:solidFill>
                  <a:srgbClr val="666666"/>
                </a:solidFill>
              </a:rPr>
              <a:t>Realização de dissertações em ambiente empresarial (40% dos estudantes).</a:t>
            </a:r>
          </a:p>
          <a:p>
            <a:pPr marL="360000">
              <a:lnSpc>
                <a:spcPct val="150000"/>
              </a:lnSpc>
            </a:pPr>
            <a:r>
              <a:rPr lang="pt-PT" sz="1600" dirty="0">
                <a:solidFill>
                  <a:srgbClr val="666666"/>
                </a:solidFill>
              </a:rPr>
              <a:t>Palestras convidadas e eventos diversos.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666666"/>
              </a:solidFill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01" y="5429250"/>
            <a:ext cx="1291505" cy="529849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/>
          <a:srcRect t="26379" r="9451" b="28813"/>
          <a:stretch/>
        </p:blipFill>
        <p:spPr>
          <a:xfrm>
            <a:off x="3496800" y="4758984"/>
            <a:ext cx="1919266" cy="579121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5"/>
          <a:srcRect t="16914" b="23281"/>
          <a:stretch/>
        </p:blipFill>
        <p:spPr>
          <a:xfrm>
            <a:off x="1491827" y="4728797"/>
            <a:ext cx="1875621" cy="560860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6"/>
          <a:srcRect t="18253" b="23380"/>
          <a:stretch/>
        </p:blipFill>
        <p:spPr>
          <a:xfrm>
            <a:off x="3695679" y="4018904"/>
            <a:ext cx="1426259" cy="589280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4738" y="3311235"/>
            <a:ext cx="1328986" cy="616166"/>
          </a:xfrm>
          <a:prstGeom prst="rect">
            <a:avLst/>
          </a:prstGeom>
        </p:spPr>
      </p:pic>
      <p:sp>
        <p:nvSpPr>
          <p:cNvPr id="44" name="CaixaDeTexto 43"/>
          <p:cNvSpPr txBox="1"/>
          <p:nvPr/>
        </p:nvSpPr>
        <p:spPr>
          <a:xfrm>
            <a:off x="1416387" y="2156622"/>
            <a:ext cx="8181548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800" b="1" dirty="0">
                <a:solidFill>
                  <a:srgbClr val="8C2D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LGP CHALLENGE </a:t>
            </a:r>
            <a:r>
              <a:rPr lang="pt-PT" sz="1800" b="1" dirty="0" smtClean="0">
                <a:solidFill>
                  <a:srgbClr val="8C2D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pt-PT" sz="1800" b="1" dirty="0">
                <a:solidFill>
                  <a:srgbClr val="8C2D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PT" sz="1800" dirty="0" err="1">
                <a:solidFill>
                  <a:srgbClr val="8C2D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Linking</a:t>
            </a:r>
            <a:r>
              <a:rPr lang="pt-PT" sz="1800" dirty="0">
                <a:solidFill>
                  <a:srgbClr val="8C2D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Great </a:t>
            </a:r>
            <a:r>
              <a:rPr lang="pt-PT" sz="1800" dirty="0" err="1">
                <a:solidFill>
                  <a:srgbClr val="8C2D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endParaRPr lang="pt-PT" sz="1800" dirty="0">
              <a:solidFill>
                <a:srgbClr val="8C2D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8"/>
          <a:srcRect t="9806" b="10021"/>
          <a:stretch/>
        </p:blipFill>
        <p:spPr>
          <a:xfrm>
            <a:off x="1892062" y="3304289"/>
            <a:ext cx="990600" cy="61485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6158" y="2600245"/>
            <a:ext cx="1220878" cy="55747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3915" y="2556953"/>
            <a:ext cx="1250633" cy="64772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11"/>
          <a:srcRect l="20954" t="19268" r="20779" b="23654"/>
          <a:stretch/>
        </p:blipFill>
        <p:spPr>
          <a:xfrm>
            <a:off x="5830507" y="2541746"/>
            <a:ext cx="1330475" cy="65166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4490" y="2589168"/>
            <a:ext cx="1169671" cy="60928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9611" y="3362327"/>
            <a:ext cx="1676484" cy="43817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945" y="3287552"/>
            <a:ext cx="1425195" cy="57007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6158" y="4065709"/>
            <a:ext cx="1431916" cy="523496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5274" y="4034632"/>
            <a:ext cx="1330976" cy="554573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32788" y="4035991"/>
            <a:ext cx="1428194" cy="57219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4365" y="5412976"/>
            <a:ext cx="1526836" cy="62027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19"/>
          <a:srcRect l="12332" t="26443" r="10835" b="23239"/>
          <a:stretch/>
        </p:blipFill>
        <p:spPr>
          <a:xfrm>
            <a:off x="7618678" y="5429250"/>
            <a:ext cx="1901294" cy="622563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17925" y="4795882"/>
            <a:ext cx="1896800" cy="4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449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42746" y="4376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 smtClean="0">
                <a:solidFill>
                  <a:srgbClr val="8C2D19"/>
                </a:solidFill>
              </a:rPr>
              <a:t>Ligação às empresas e à sociedade</a:t>
            </a:r>
            <a:endParaRPr lang="pt-PT" sz="1800" dirty="0">
              <a:solidFill>
                <a:srgbClr val="8C2D19"/>
              </a:solidFill>
            </a:endParaRPr>
          </a:p>
        </p:txBody>
      </p:sp>
      <p:pic>
        <p:nvPicPr>
          <p:cNvPr id="2050" name="Picture 2" descr="http://cm-tondela.pt/media/k2/items/cache/416ac8f30f6bedd9f363d2a43c79ebd9_X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8" b="8060"/>
          <a:stretch/>
        </p:blipFill>
        <p:spPr bwMode="auto">
          <a:xfrm>
            <a:off x="121920" y="2316480"/>
            <a:ext cx="5667375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7112000" y="4338320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hlinkClick r:id="rId4"/>
              </a:rPr>
              <a:t>http://portocanal.sapo.pt/noticia/157696</a:t>
            </a:r>
            <a:endParaRPr lang="pt-PT" sz="1600" dirty="0"/>
          </a:p>
        </p:txBody>
      </p:sp>
      <p:pic>
        <p:nvPicPr>
          <p:cNvPr id="6" name="Imagem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471" y="711200"/>
            <a:ext cx="6249529" cy="351536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/>
          <a:srcRect l="15250" t="36960" r="41917" b="56435"/>
          <a:stretch/>
        </p:blipFill>
        <p:spPr>
          <a:xfrm>
            <a:off x="121920" y="6014720"/>
            <a:ext cx="5638908" cy="4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604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244346" y="4376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 smtClean="0">
                <a:solidFill>
                  <a:srgbClr val="8C2D19"/>
                </a:solidFill>
              </a:rPr>
              <a:t>Médias de entrada e numerus </a:t>
            </a:r>
            <a:r>
              <a:rPr lang="pt-PT" sz="1800" dirty="0" err="1" smtClean="0">
                <a:solidFill>
                  <a:srgbClr val="8C2D19"/>
                </a:solidFill>
              </a:rPr>
              <a:t>clausus</a:t>
            </a:r>
            <a:endParaRPr lang="pt-PT" sz="1800" dirty="0">
              <a:solidFill>
                <a:srgbClr val="8C2D19"/>
              </a:solidFill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2031804" y="825954"/>
            <a:ext cx="7387536" cy="5289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600" dirty="0"/>
              <a:t>Médias de entrada (contingente geral): </a:t>
            </a:r>
          </a:p>
          <a:p>
            <a:r>
              <a:rPr lang="pt-PT" sz="1600" dirty="0"/>
              <a:t>	2015 </a:t>
            </a:r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17.03</a:t>
            </a:r>
          </a:p>
          <a:p>
            <a:r>
              <a:rPr lang="pt-PT" sz="1600" dirty="0"/>
              <a:t>	2016 </a:t>
            </a:r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17.60</a:t>
            </a:r>
          </a:p>
          <a:p>
            <a:r>
              <a:rPr lang="pt-PT" sz="1600" dirty="0"/>
              <a:t>	2017 </a:t>
            </a:r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 smtClean="0"/>
              <a:t>17.80</a:t>
            </a:r>
          </a:p>
          <a:p>
            <a:r>
              <a:rPr lang="pt-PT" sz="1600" b="1" dirty="0" smtClean="0"/>
              <a:t>                2018 </a:t>
            </a:r>
            <a:r>
              <a:rPr lang="pt-PT" sz="1600" b="1" dirty="0">
                <a:sym typeface="Wingdings" panose="05000000000000000000" pitchFamily="2" charset="2"/>
              </a:rPr>
              <a:t> </a:t>
            </a:r>
            <a:r>
              <a:rPr lang="pt-PT" sz="1600" b="1" dirty="0"/>
              <a:t>17.78</a:t>
            </a:r>
          </a:p>
          <a:p>
            <a:endParaRPr lang="pt-PT" sz="1600" b="1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b="1" dirty="0"/>
          </a:p>
          <a:p>
            <a:r>
              <a:rPr lang="pt-PT" sz="1600" b="1" dirty="0"/>
              <a:t>Numerus </a:t>
            </a:r>
            <a:r>
              <a:rPr lang="pt-PT" sz="1600" b="1" dirty="0" err="1"/>
              <a:t>clausus</a:t>
            </a:r>
            <a:r>
              <a:rPr lang="pt-PT" sz="1600" b="1" dirty="0"/>
              <a:t>: </a:t>
            </a:r>
            <a:r>
              <a:rPr lang="pt-PT" sz="1600" b="1" dirty="0" smtClean="0"/>
              <a:t>117  (135) </a:t>
            </a:r>
            <a:endParaRPr lang="pt-PT" sz="1600" b="1" dirty="0" smtClean="0"/>
          </a:p>
          <a:p>
            <a:r>
              <a:rPr lang="pt-PT" sz="1600" b="1" dirty="0"/>
              <a:t>	</a:t>
            </a:r>
            <a:r>
              <a:rPr lang="pt-PT" sz="1600" b="1" dirty="0" smtClean="0"/>
              <a:t>781 candidatos em 2018</a:t>
            </a:r>
          </a:p>
          <a:p>
            <a:r>
              <a:rPr lang="pt-PT" sz="1600" b="1" dirty="0"/>
              <a:t> </a:t>
            </a:r>
            <a:r>
              <a:rPr lang="pt-PT" sz="1600" b="1" dirty="0" smtClean="0"/>
              <a:t>               232 em 1ª opção</a:t>
            </a:r>
            <a:endParaRPr lang="pt-PT" sz="1600" b="1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r>
              <a:rPr lang="pt-PT" sz="1600" dirty="0"/>
              <a:t>Provas de ingresso: </a:t>
            </a:r>
          </a:p>
          <a:p>
            <a:r>
              <a:rPr lang="pt-PT" sz="1600" dirty="0"/>
              <a:t>            Matemática A e Física e Química </a:t>
            </a:r>
          </a:p>
          <a:p>
            <a:r>
              <a:rPr lang="pt-PT" sz="1600" dirty="0"/>
              <a:t>            ou </a:t>
            </a:r>
          </a:p>
          <a:p>
            <a:r>
              <a:rPr lang="pt-PT" sz="1600" dirty="0"/>
              <a:t>            Matemática A e Português</a:t>
            </a:r>
          </a:p>
        </p:txBody>
      </p:sp>
    </p:spTree>
    <p:extLst>
      <p:ext uri="{BB962C8B-B14F-4D97-AF65-F5344CB8AC3E}">
        <p14:creationId xmlns:p14="http://schemas.microsoft.com/office/powerpoint/2010/main" val="36823404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83697" y="-49946"/>
            <a:ext cx="10479528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Médias de entrada e numerus </a:t>
            </a:r>
            <a:r>
              <a:rPr lang="pt-PT" sz="1800" dirty="0" err="1" smtClean="0">
                <a:solidFill>
                  <a:srgbClr val="8C2D19"/>
                </a:solidFill>
              </a:rPr>
              <a:t>clausus</a:t>
            </a:r>
            <a:r>
              <a:rPr lang="pt-PT" sz="1800" dirty="0" smtClean="0">
                <a:solidFill>
                  <a:srgbClr val="8C2D19"/>
                </a:solidFill>
              </a:rPr>
              <a:t>  - </a:t>
            </a:r>
            <a:r>
              <a:rPr lang="pt-PT" sz="1800" dirty="0" smtClean="0">
                <a:solidFill>
                  <a:srgbClr val="8C2D19"/>
                </a:solidFill>
              </a:rPr>
              <a:t>Comparação </a:t>
            </a:r>
            <a:r>
              <a:rPr lang="pt-PT" sz="1800" dirty="0" smtClean="0">
                <a:solidFill>
                  <a:srgbClr val="8C2D19"/>
                </a:solidFill>
              </a:rPr>
              <a:t>com cursos </a:t>
            </a:r>
            <a:r>
              <a:rPr lang="pt-PT" sz="1800" dirty="0" smtClean="0">
                <a:solidFill>
                  <a:srgbClr val="8C2D19"/>
                </a:solidFill>
              </a:rPr>
              <a:t>congéneres</a:t>
            </a:r>
            <a:endParaRPr lang="pt-PT" sz="1800" dirty="0">
              <a:solidFill>
                <a:srgbClr val="8C2D19"/>
              </a:solidFill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4746049"/>
              </p:ext>
            </p:extLst>
          </p:nvPr>
        </p:nvGraphicFramePr>
        <p:xfrm>
          <a:off x="1137557" y="630247"/>
          <a:ext cx="9568544" cy="6020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Conexão reta 6"/>
          <p:cNvCxnSpPr/>
          <p:nvPr/>
        </p:nvCxnSpPr>
        <p:spPr>
          <a:xfrm>
            <a:off x="5516880" y="2596896"/>
            <a:ext cx="768096" cy="11582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9877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83386" y="4376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Parcerias estratégicas na </a:t>
            </a:r>
            <a:r>
              <a:rPr lang="pt-PT" sz="1800" dirty="0" smtClean="0">
                <a:solidFill>
                  <a:srgbClr val="8C2D19"/>
                </a:solidFill>
              </a:rPr>
              <a:t>mobilidade</a:t>
            </a:r>
            <a:endParaRPr lang="pt-PT" sz="1800" dirty="0">
              <a:solidFill>
                <a:srgbClr val="8C2D19"/>
              </a:solidFill>
            </a:endParaRPr>
          </a:p>
          <a:p>
            <a:endParaRPr lang="pt-PT" sz="1800" dirty="0">
              <a:solidFill>
                <a:srgbClr val="8C2D19"/>
              </a:solidFill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985932" y="521743"/>
            <a:ext cx="8397588" cy="3045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1600" dirty="0">
                <a:solidFill>
                  <a:srgbClr val="666666"/>
                </a:solidFill>
              </a:rPr>
              <a:t>Cerca de </a:t>
            </a:r>
            <a:r>
              <a:rPr lang="pt-PT" sz="1600" b="1" dirty="0">
                <a:solidFill>
                  <a:srgbClr val="666666"/>
                </a:solidFill>
              </a:rPr>
              <a:t>40% </a:t>
            </a:r>
            <a:r>
              <a:rPr lang="pt-PT" sz="1600" dirty="0">
                <a:solidFill>
                  <a:srgbClr val="666666"/>
                </a:solidFill>
              </a:rPr>
              <a:t>dos estudantes do MIEIC realizam um semestre numa universidade fora de Portugal, ao abrigo do programa Erasmus+.           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pt-PT" sz="1600" dirty="0">
              <a:solidFill>
                <a:srgbClr val="666666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1600" dirty="0">
                <a:solidFill>
                  <a:srgbClr val="666666"/>
                </a:solidFill>
              </a:rPr>
              <a:t>O MIEIC tem protocolos de mobilidade com </a:t>
            </a:r>
            <a:r>
              <a:rPr lang="pt-PT" sz="1600" b="1" dirty="0">
                <a:solidFill>
                  <a:srgbClr val="666666"/>
                </a:solidFill>
              </a:rPr>
              <a:t>36 universidades</a:t>
            </a:r>
            <a:r>
              <a:rPr lang="pt-PT" sz="1600" dirty="0">
                <a:solidFill>
                  <a:srgbClr val="666666"/>
                </a:solidFill>
              </a:rPr>
              <a:t> prestigiadas em </a:t>
            </a:r>
            <a:r>
              <a:rPr lang="pt-PT" sz="1600" b="1" dirty="0">
                <a:solidFill>
                  <a:srgbClr val="666666"/>
                </a:solidFill>
              </a:rPr>
              <a:t>15 países </a:t>
            </a:r>
            <a:r>
              <a:rPr lang="pt-PT" sz="1600" dirty="0">
                <a:solidFill>
                  <a:srgbClr val="666666"/>
                </a:solidFill>
              </a:rPr>
              <a:t>europeus (Áustria, Bélgica, Alemanha, Espanha, França, Grécia, Croácia, Hungria, Itália, Holanda, Polónia, Roménia, Finlândia, Eslováquia e Reino Unido), por 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96" y="915964"/>
            <a:ext cx="1626345" cy="464670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2041964" y="3179529"/>
            <a:ext cx="7742116" cy="2950478"/>
            <a:chOff x="404710" y="3219422"/>
            <a:chExt cx="7957357" cy="303250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7439" y="4398151"/>
              <a:ext cx="1574309" cy="667704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5"/>
            <a:srcRect l="17205" t="15571" r="11828" b="15612"/>
            <a:stretch/>
          </p:blipFill>
          <p:spPr>
            <a:xfrm>
              <a:off x="7239224" y="3219422"/>
              <a:ext cx="1122843" cy="1088818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6"/>
            <a:srcRect r="70603"/>
            <a:stretch/>
          </p:blipFill>
          <p:spPr>
            <a:xfrm>
              <a:off x="3106901" y="3423219"/>
              <a:ext cx="1632239" cy="68110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219" y="3341637"/>
              <a:ext cx="1116175" cy="832838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6849" y="5453954"/>
              <a:ext cx="2057941" cy="651509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4710" y="3423219"/>
              <a:ext cx="2468898" cy="740669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33408" y="5307492"/>
              <a:ext cx="1153793" cy="944435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9816" y="4528851"/>
              <a:ext cx="2175674" cy="471396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 rotWithShape="1">
            <a:blip r:embed="rId12"/>
            <a:srcRect r="8205"/>
            <a:stretch/>
          </p:blipFill>
          <p:spPr>
            <a:xfrm>
              <a:off x="517964" y="5524105"/>
              <a:ext cx="2500840" cy="652313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26201" y="4286871"/>
              <a:ext cx="968209" cy="955357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68861" y="4386470"/>
              <a:ext cx="786132" cy="786132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68861" y="5313272"/>
              <a:ext cx="896904" cy="89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03181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213866" y="4376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666666"/>
                </a:solidFill>
              </a:rPr>
              <a:t>Contactos e mais informação</a:t>
            </a:r>
            <a:endParaRPr lang="pt-PT" sz="1800" dirty="0">
              <a:solidFill>
                <a:srgbClr val="8C2D19"/>
              </a:solidFill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/>
          </p:nvPr>
        </p:nvGraphicFramePr>
        <p:xfrm>
          <a:off x="1962346" y="727129"/>
          <a:ext cx="7886700" cy="315468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340">
                <a:tc>
                  <a:txBody>
                    <a:bodyPr/>
                    <a:lstStyle/>
                    <a:p>
                      <a:pPr algn="l" fontAlgn="base"/>
                      <a:r>
                        <a:rPr lang="pt-PT" sz="1700" b="0" dirty="0">
                          <a:effectLst/>
                        </a:rPr>
                        <a:t>Gestão de Acesso, Admissão e Certificação:</a:t>
                      </a:r>
                    </a:p>
                  </a:txBody>
                  <a:tcPr marL="87630" marR="87630" marT="43815" marB="43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PT" sz="1700" b="0" dirty="0" smtClean="0">
                          <a:solidFill>
                            <a:srgbClr val="248CC8"/>
                          </a:solidFill>
                          <a:effectLst/>
                          <a:hlinkClick r:id="rId3"/>
                        </a:rPr>
                        <a:t>acesso.ingresso@fe.up.pt</a:t>
                      </a:r>
                      <a:endParaRPr lang="pt-PT" sz="1700" b="0" dirty="0" smtClean="0">
                        <a:effectLst/>
                      </a:endParaRPr>
                    </a:p>
                    <a:p>
                      <a:pPr algn="l" fontAlgn="base"/>
                      <a:r>
                        <a:rPr lang="pt-PT" sz="1700" b="0" dirty="0" smtClean="0">
                          <a:solidFill>
                            <a:srgbClr val="248CC8"/>
                          </a:solidFill>
                          <a:effectLst/>
                          <a:hlinkClick r:id="rId4"/>
                        </a:rPr>
                        <a:t>certificacao@fe.up.pt</a:t>
                      </a:r>
                      <a:endParaRPr lang="pt-PT" sz="1700" b="0" dirty="0">
                        <a:effectLst/>
                      </a:endParaRPr>
                    </a:p>
                  </a:txBody>
                  <a:tcPr marL="87630" marR="87630" marT="43815" marB="43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340">
                <a:tc>
                  <a:txBody>
                    <a:bodyPr/>
                    <a:lstStyle/>
                    <a:p>
                      <a:pPr algn="l" fontAlgn="base"/>
                      <a:r>
                        <a:rPr lang="pt-PT" sz="1700" b="0" dirty="0" smtClean="0">
                          <a:effectLst/>
                        </a:rPr>
                        <a:t>Secretariado do curso:</a:t>
                      </a:r>
                      <a:endParaRPr lang="pt-PT" sz="1700" b="0" dirty="0">
                        <a:effectLst/>
                      </a:endParaRPr>
                    </a:p>
                  </a:txBody>
                  <a:tcPr marL="87630" marR="87630" marT="43815" marB="4381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PT" sz="1700" b="0" dirty="0" smtClean="0">
                          <a:solidFill>
                            <a:srgbClr val="248CC8"/>
                          </a:solidFill>
                          <a:effectLst/>
                          <a:hlinkClick r:id="rId5"/>
                        </a:rPr>
                        <a:t>mieic@fe.up.pt</a:t>
                      </a:r>
                      <a:endParaRPr lang="pt-PT" sz="1700" b="0" dirty="0">
                        <a:effectLst/>
                      </a:endParaRPr>
                    </a:p>
                  </a:txBody>
                  <a:tcPr marL="87630" marR="87630" marT="43815" marB="4381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34370"/>
              </p:ext>
            </p:extLst>
          </p:nvPr>
        </p:nvGraphicFramePr>
        <p:xfrm>
          <a:off x="1962346" y="3609485"/>
          <a:ext cx="7886700" cy="192405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340">
                <a:tc>
                  <a:txBody>
                    <a:bodyPr/>
                    <a:lstStyle/>
                    <a:p>
                      <a:pPr algn="l" fontAlgn="base"/>
                      <a:r>
                        <a:rPr lang="pt-PT" sz="1700" b="0" dirty="0" smtClean="0">
                          <a:effectLst/>
                        </a:rPr>
                        <a:t>Sítio web</a:t>
                      </a:r>
                      <a:endParaRPr lang="pt-PT" sz="1700" b="0" dirty="0">
                        <a:effectLst/>
                      </a:endParaRPr>
                    </a:p>
                  </a:txBody>
                  <a:tcPr marL="87630" marR="87630" marT="43815" marB="43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PT" sz="1700" b="0" dirty="0" smtClean="0">
                          <a:solidFill>
                            <a:srgbClr val="248CC8"/>
                          </a:solidFill>
                          <a:effectLst/>
                          <a:hlinkClick r:id="rId6"/>
                        </a:rPr>
                        <a:t>www.fe.up.pt/dei/mieic</a:t>
                      </a:r>
                      <a:endParaRPr lang="pt-PT" sz="1700" b="0" dirty="0" smtClean="0">
                        <a:solidFill>
                          <a:srgbClr val="248CC8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pt-PT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www.fe.up.pt/mieic</a:t>
                      </a:r>
                      <a:endParaRPr lang="pt-PT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ase"/>
                      <a:r>
                        <a:rPr lang="pt-PT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www.fe.up.pt/candidatos</a:t>
                      </a:r>
                      <a:endParaRPr lang="pt-PT" sz="1700" b="0" dirty="0">
                        <a:effectLst/>
                      </a:endParaRPr>
                    </a:p>
                  </a:txBody>
                  <a:tcPr marL="87630" marR="87630" marT="43815" marB="43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874">
                <a:tc>
                  <a:txBody>
                    <a:bodyPr/>
                    <a:lstStyle/>
                    <a:p>
                      <a:pPr algn="l" fontAlgn="base"/>
                      <a:endParaRPr lang="pt-PT" sz="1700" b="0" dirty="0">
                        <a:effectLst/>
                      </a:endParaRPr>
                    </a:p>
                  </a:txBody>
                  <a:tcPr marL="87630" marR="87630" marT="43815" marB="4381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pt-PT" sz="1700" b="0" dirty="0">
                        <a:effectLst/>
                      </a:endParaRPr>
                    </a:p>
                  </a:txBody>
                  <a:tcPr marL="87630" marR="87630" marT="43815" marB="43815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353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83697" y="-49946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Sumário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402232" y="1257214"/>
            <a:ext cx="7387536" cy="4343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endParaRPr lang="pt-PT" dirty="0">
              <a:solidFill>
                <a:srgbClr val="666666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 smtClean="0">
                <a:solidFill>
                  <a:srgbClr val="666666"/>
                </a:solidFill>
              </a:rPr>
              <a:t>Importância </a:t>
            </a:r>
            <a:r>
              <a:rPr lang="pt-PT" dirty="0">
                <a:solidFill>
                  <a:srgbClr val="666666"/>
                </a:solidFill>
              </a:rPr>
              <a:t>da Engenharia Informática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 smtClean="0">
                <a:solidFill>
                  <a:srgbClr val="666666"/>
                </a:solidFill>
              </a:rPr>
              <a:t>Empregabilidade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 smtClean="0">
                <a:solidFill>
                  <a:srgbClr val="666666"/>
                </a:solidFill>
              </a:rPr>
              <a:t>Saídas </a:t>
            </a:r>
            <a:r>
              <a:rPr lang="pt-PT" dirty="0">
                <a:solidFill>
                  <a:srgbClr val="666666"/>
                </a:solidFill>
              </a:rPr>
              <a:t>profissionais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Estrutura do curso e áreas de especialização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 smtClean="0">
                <a:solidFill>
                  <a:srgbClr val="666666"/>
                </a:solidFill>
              </a:rPr>
              <a:t>Médias de entrada e numerus </a:t>
            </a:r>
            <a:r>
              <a:rPr lang="pt-PT" dirty="0" err="1" smtClean="0">
                <a:solidFill>
                  <a:srgbClr val="666666"/>
                </a:solidFill>
              </a:rPr>
              <a:t>clausus</a:t>
            </a:r>
            <a:endParaRPr lang="pt-PT" dirty="0" smtClean="0">
              <a:solidFill>
                <a:srgbClr val="666666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 smtClean="0">
                <a:solidFill>
                  <a:srgbClr val="666666"/>
                </a:solidFill>
              </a:rPr>
              <a:t>Ligação </a:t>
            </a:r>
            <a:r>
              <a:rPr lang="pt-PT" dirty="0">
                <a:solidFill>
                  <a:srgbClr val="666666"/>
                </a:solidFill>
              </a:rPr>
              <a:t>às </a:t>
            </a:r>
            <a:r>
              <a:rPr lang="pt-PT" dirty="0" smtClean="0">
                <a:solidFill>
                  <a:srgbClr val="666666"/>
                </a:solidFill>
              </a:rPr>
              <a:t>empresas e à sociedade</a:t>
            </a:r>
            <a:endParaRPr lang="pt-PT" dirty="0">
              <a:solidFill>
                <a:srgbClr val="666666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 smtClean="0">
                <a:solidFill>
                  <a:srgbClr val="666666"/>
                </a:solidFill>
              </a:rPr>
              <a:t>Parcerias estratégicas na mobilidade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 err="1" smtClean="0">
                <a:solidFill>
                  <a:srgbClr val="666666"/>
                </a:solidFill>
              </a:rPr>
              <a:t>Alumni</a:t>
            </a:r>
            <a:endParaRPr lang="pt-PT" dirty="0" smtClean="0">
              <a:solidFill>
                <a:srgbClr val="666666"/>
              </a:solidFill>
            </a:endParaRPr>
          </a:p>
          <a:p>
            <a:pPr>
              <a:lnSpc>
                <a:spcPct val="150000"/>
              </a:lnSpc>
            </a:pPr>
            <a:endParaRPr lang="pt-PT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442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2021644" y="467360"/>
            <a:ext cx="7856877" cy="57708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666666"/>
                </a:solidFill>
              </a:rPr>
              <a:t>Área em forte expansão, pois a nossa sociedade depende cada vez mais das Tecnologias da Informação e Comunicação (TIC), em todos os setores de atividade.</a:t>
            </a:r>
          </a:p>
          <a:p>
            <a:pPr marL="360000">
              <a:lnSpc>
                <a:spcPct val="150000"/>
              </a:lnSpc>
            </a:pPr>
            <a:endParaRPr lang="pt-PT" dirty="0">
              <a:solidFill>
                <a:srgbClr val="666666"/>
              </a:solidFill>
            </a:endParaRPr>
          </a:p>
          <a:p>
            <a:pPr marL="360000">
              <a:lnSpc>
                <a:spcPct val="150000"/>
              </a:lnSpc>
            </a:pPr>
            <a:endParaRPr lang="pt-PT" sz="900" dirty="0">
              <a:solidFill>
                <a:srgbClr val="666666"/>
              </a:solidFill>
            </a:endParaRPr>
          </a:p>
          <a:p>
            <a:pPr marL="358775" indent="-358775">
              <a:lnSpc>
                <a:spcPct val="150000"/>
              </a:lnSpc>
            </a:pPr>
            <a:r>
              <a:rPr lang="pt-PT" sz="1600" dirty="0">
                <a:solidFill>
                  <a:srgbClr val="666666"/>
                </a:solidFill>
              </a:rPr>
              <a:t>Gestão empresarial e comércio eletrónico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666666"/>
              </a:solidFill>
            </a:endParaRP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666666"/>
              </a:solidFill>
            </a:endParaRPr>
          </a:p>
          <a:p>
            <a:pPr marL="360000">
              <a:lnSpc>
                <a:spcPct val="150000"/>
              </a:lnSpc>
            </a:pPr>
            <a:endParaRPr lang="pt-PT" dirty="0">
              <a:solidFill>
                <a:srgbClr val="666666"/>
              </a:solidFill>
            </a:endParaRPr>
          </a:p>
          <a:p>
            <a:pPr marL="360000">
              <a:lnSpc>
                <a:spcPct val="150000"/>
              </a:lnSpc>
            </a:pPr>
            <a:endParaRPr lang="pt-PT" sz="300" dirty="0">
              <a:solidFill>
                <a:srgbClr val="666666"/>
              </a:solidFill>
            </a:endParaRPr>
          </a:p>
          <a:p>
            <a:pPr marL="360000">
              <a:lnSpc>
                <a:spcPct val="150000"/>
              </a:lnSpc>
            </a:pPr>
            <a:endParaRPr lang="pt-PT" sz="300" dirty="0">
              <a:solidFill>
                <a:srgbClr val="666666"/>
              </a:solidFill>
            </a:endParaRPr>
          </a:p>
          <a:p>
            <a:pPr marL="358775" indent="-358775">
              <a:lnSpc>
                <a:spcPct val="150000"/>
              </a:lnSpc>
            </a:pPr>
            <a:r>
              <a:rPr lang="pt-PT" sz="1600" dirty="0">
                <a:solidFill>
                  <a:srgbClr val="666666"/>
                </a:solidFill>
              </a:rPr>
              <a:t>Administração e serviços públicos (saúde, finanças, justiça, …)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666666"/>
              </a:solidFill>
            </a:endParaRP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666666"/>
              </a:solidFill>
            </a:endParaRPr>
          </a:p>
          <a:p>
            <a:pPr marL="360000">
              <a:lnSpc>
                <a:spcPct val="150000"/>
              </a:lnSpc>
            </a:pPr>
            <a:endParaRPr lang="pt-PT" dirty="0">
              <a:solidFill>
                <a:srgbClr val="666666"/>
              </a:solidFill>
            </a:endParaRPr>
          </a:p>
          <a:p>
            <a:pPr marL="360000">
              <a:lnSpc>
                <a:spcPct val="150000"/>
              </a:lnSpc>
            </a:pPr>
            <a:endParaRPr lang="pt-PT" sz="500" dirty="0">
              <a:solidFill>
                <a:srgbClr val="666666"/>
              </a:solidFill>
            </a:endParaRPr>
          </a:p>
          <a:p>
            <a:pPr marL="360000">
              <a:lnSpc>
                <a:spcPct val="150000"/>
              </a:lnSpc>
            </a:pPr>
            <a:endParaRPr lang="pt-PT" sz="400" dirty="0">
              <a:solidFill>
                <a:srgbClr val="666666"/>
              </a:solidFill>
            </a:endParaRPr>
          </a:p>
          <a:p>
            <a:pPr marL="358775" indent="-358775">
              <a:lnSpc>
                <a:spcPct val="150000"/>
              </a:lnSpc>
            </a:pPr>
            <a:r>
              <a:rPr lang="pt-PT" sz="1600" dirty="0">
                <a:solidFill>
                  <a:srgbClr val="666666"/>
                </a:solidFill>
              </a:rPr>
              <a:t>Sistemas controlados por software (transportes, indústria 4.0,…)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666666"/>
              </a:solidFill>
            </a:endParaRP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666666"/>
              </a:solidFill>
            </a:endParaRPr>
          </a:p>
          <a:p>
            <a:pPr>
              <a:lnSpc>
                <a:spcPct val="150000"/>
              </a:lnSpc>
            </a:pPr>
            <a:endParaRPr lang="pt-PT" dirty="0">
              <a:solidFill>
                <a:srgbClr val="666666"/>
              </a:solidFill>
            </a:endParaRPr>
          </a:p>
          <a:p>
            <a:pPr>
              <a:lnSpc>
                <a:spcPct val="150000"/>
              </a:lnSpc>
            </a:pPr>
            <a:endParaRPr lang="pt-PT" dirty="0">
              <a:solidFill>
                <a:srgbClr val="666666"/>
              </a:solidFill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179110" y="4376"/>
            <a:ext cx="8584116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Importância da Engenharia Informática</a:t>
            </a:r>
          </a:p>
        </p:txBody>
      </p:sp>
      <p:pic>
        <p:nvPicPr>
          <p:cNvPr id="9" name="Picture 2" descr="Resultado de imagem para Justiça citi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56" y="3688469"/>
            <a:ext cx="1235325" cy="8029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www.auditor.pt/assets/images/NOTICIAS/E-Fatur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5" r="8424"/>
          <a:stretch/>
        </p:blipFill>
        <p:spPr bwMode="auto">
          <a:xfrm>
            <a:off x="3707448" y="3685987"/>
            <a:ext cx="1666703" cy="8022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i.ytimg.com/vi/cdgQpa1pUUE/maxresdefault.jp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6347" b="7196"/>
          <a:stretch/>
        </p:blipFill>
        <p:spPr bwMode="auto">
          <a:xfrm>
            <a:off x="2195228" y="5287274"/>
            <a:ext cx="1743200" cy="100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t3.gstatic.com/images?q=tbn:ANd9GcSMIgU5itHB3Ed4jw9w86IPcqgsJtitsuF2-KI4TZEi8TOHuu0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274" y="5273550"/>
            <a:ext cx="1353914" cy="101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/>
          <a:srcRect l="-9627" t="-58560" r="-7381" b="-9414"/>
          <a:stretch/>
        </p:blipFill>
        <p:spPr>
          <a:xfrm>
            <a:off x="2153560" y="2252349"/>
            <a:ext cx="1292705" cy="783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/>
          <a:srcRect l="-1408" t="-53935" r="-4945" b="-9159"/>
          <a:stretch/>
        </p:blipFill>
        <p:spPr>
          <a:xfrm>
            <a:off x="3506194" y="2261777"/>
            <a:ext cx="1390163" cy="773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Shape 68"/>
          <p:cNvSpPr txBox="1"/>
          <p:nvPr/>
        </p:nvSpPr>
        <p:spPr>
          <a:xfrm>
            <a:off x="7645278" y="1770328"/>
            <a:ext cx="2781276" cy="7010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60000">
              <a:lnSpc>
                <a:spcPct val="150000"/>
              </a:lnSpc>
            </a:pPr>
            <a:r>
              <a:rPr lang="pt-PT" sz="1600" dirty="0">
                <a:solidFill>
                  <a:srgbClr val="666666"/>
                </a:solidFill>
              </a:rPr>
              <a:t>Entretenimento e media</a:t>
            </a:r>
          </a:p>
          <a:p>
            <a:pPr marL="360000" indent="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666666"/>
              </a:solidFill>
            </a:endParaRPr>
          </a:p>
          <a:p>
            <a:pPr>
              <a:lnSpc>
                <a:spcPct val="150000"/>
              </a:lnSpc>
            </a:pPr>
            <a:endParaRPr lang="pt-PT" dirty="0">
              <a:solidFill>
                <a:srgbClr val="666666"/>
              </a:solidFill>
            </a:endParaRPr>
          </a:p>
          <a:p>
            <a:pPr>
              <a:lnSpc>
                <a:spcPct val="150000"/>
              </a:lnSpc>
            </a:pPr>
            <a:endParaRPr lang="pt-PT" dirty="0">
              <a:solidFill>
                <a:srgbClr val="666666"/>
              </a:solidFill>
            </a:endParaRPr>
          </a:p>
        </p:txBody>
      </p:sp>
      <p:pic>
        <p:nvPicPr>
          <p:cNvPr id="19" name="Picture 2" descr="Resultado de imagem para prescrição electrónica de medicamento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63" y="3691787"/>
            <a:ext cx="1436085" cy="8297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://blog.bosch-si.com/wp-content/uploads/PwC_2_I40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4"/>
          <a:stretch/>
        </p:blipFill>
        <p:spPr bwMode="auto">
          <a:xfrm>
            <a:off x="5458451" y="5234264"/>
            <a:ext cx="1303172" cy="102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6832" y="3895179"/>
            <a:ext cx="1712603" cy="2446575"/>
          </a:xfrm>
          <a:prstGeom prst="rect">
            <a:avLst/>
          </a:prstGeom>
        </p:spPr>
      </p:pic>
      <p:pic>
        <p:nvPicPr>
          <p:cNvPr id="28" name="Picture 10" descr="Resultado de imagem para redes sociais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4" t="23253" r="24461" b="20426"/>
          <a:stretch/>
        </p:blipFill>
        <p:spPr bwMode="auto">
          <a:xfrm>
            <a:off x="8386216" y="3259009"/>
            <a:ext cx="1555415" cy="53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2624" y="2251012"/>
            <a:ext cx="1399303" cy="783609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67312" y="2198083"/>
            <a:ext cx="1851641" cy="10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15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50830" y="4376"/>
            <a:ext cx="8612396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Importância da Engenharia Informática - Exemplo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872348" y="3760488"/>
            <a:ext cx="3874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tx1"/>
                </a:solidFill>
              </a:rPr>
              <a:t>Perto de 100 milhões de linhas de código</a:t>
            </a:r>
            <a:r>
              <a:rPr lang="pt-PT" sz="1800" dirty="0">
                <a:solidFill>
                  <a:schemeClr val="tx1"/>
                </a:solidFill>
              </a:rPr>
              <a:t>, executando em 70 a 100 unidades de controlo eletrónicas baseadas em microprocessadores, dispostas em rede pelo veículo</a:t>
            </a:r>
          </a:p>
        </p:txBody>
      </p:sp>
      <p:pic>
        <p:nvPicPr>
          <p:cNvPr id="2" name="Picture 2" descr="The Mercedes Benz S-Class has almost as many microprocessors as the new Airbus A380 passenger j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16" y="1470214"/>
            <a:ext cx="3711233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67" y="1463488"/>
            <a:ext cx="3517846" cy="1969994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1881313" y="954537"/>
            <a:ext cx="316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chemeClr val="tx1"/>
                </a:solidFill>
              </a:rPr>
              <a:t>Mercedes classe S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81201" y="6158755"/>
            <a:ext cx="6218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Fonte: http://spectrum.ieee.org/transportation/systems/this-car-runs-on-code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6023008" y="1008324"/>
            <a:ext cx="353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chemeClr val="tx1"/>
                </a:solidFill>
              </a:rPr>
              <a:t>Boeing 787 </a:t>
            </a:r>
            <a:r>
              <a:rPr lang="pt-PT" sz="1800" dirty="0" err="1">
                <a:solidFill>
                  <a:schemeClr val="tx1"/>
                </a:solidFill>
              </a:rPr>
              <a:t>Dreamliner</a:t>
            </a:r>
            <a:endParaRPr lang="pt-PT" sz="1800" dirty="0">
              <a:solidFill>
                <a:schemeClr val="tx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6040937" y="3751525"/>
            <a:ext cx="388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tx1"/>
                </a:solidFill>
              </a:rPr>
              <a:t>Cerca de 6.5 milhões de linhas de código </a:t>
            </a:r>
            <a:r>
              <a:rPr lang="pt-PT" sz="1800" dirty="0">
                <a:solidFill>
                  <a:schemeClr val="tx1"/>
                </a:solidFill>
              </a:rPr>
              <a:t>(</a:t>
            </a:r>
            <a:r>
              <a:rPr lang="pt-PT" sz="1800" i="1" dirty="0" err="1">
                <a:solidFill>
                  <a:schemeClr val="tx1"/>
                </a:solidFill>
              </a:rPr>
              <a:t>avionics</a:t>
            </a:r>
            <a:r>
              <a:rPr lang="pt-PT" sz="1800" dirty="0">
                <a:solidFill>
                  <a:schemeClr val="tx1"/>
                </a:solidFill>
              </a:rPr>
              <a:t> e sistemas de suporte a bordo)</a:t>
            </a:r>
          </a:p>
        </p:txBody>
      </p:sp>
    </p:spTree>
    <p:extLst>
      <p:ext uri="{BB962C8B-B14F-4D97-AF65-F5344CB8AC3E}">
        <p14:creationId xmlns:p14="http://schemas.microsoft.com/office/powerpoint/2010/main" val="3227321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60256" y="4376"/>
            <a:ext cx="860296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Empregabilidade: América</a:t>
            </a:r>
          </a:p>
        </p:txBody>
      </p:sp>
      <p:cxnSp>
        <p:nvCxnSpPr>
          <p:cNvPr id="26" name="Conexão reta 25"/>
          <p:cNvCxnSpPr/>
          <p:nvPr/>
        </p:nvCxnSpPr>
        <p:spPr>
          <a:xfrm flipH="1">
            <a:off x="3064529" y="4729571"/>
            <a:ext cx="384048" cy="7344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/>
          <p:cNvCxnSpPr/>
          <p:nvPr/>
        </p:nvCxnSpPr>
        <p:spPr>
          <a:xfrm flipH="1">
            <a:off x="3064529" y="5463983"/>
            <a:ext cx="288032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ta 27"/>
          <p:cNvCxnSpPr/>
          <p:nvPr/>
        </p:nvCxnSpPr>
        <p:spPr>
          <a:xfrm flipH="1" flipV="1">
            <a:off x="3064529" y="5463984"/>
            <a:ext cx="384048" cy="7344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Product Analyst - Best Jobs in America - CNNMoney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2" t="32706" r="44527" b="5041"/>
          <a:stretch/>
        </p:blipFill>
        <p:spPr>
          <a:xfrm>
            <a:off x="1717040" y="2703398"/>
            <a:ext cx="4783943" cy="4063163"/>
          </a:xfrm>
          <a:prstGeom prst="rect">
            <a:avLst/>
          </a:prstGeom>
        </p:spPr>
      </p:pic>
      <p:pic>
        <p:nvPicPr>
          <p:cNvPr id="7" name="Imagem 6" descr="Mobile App Developer - Best Jobs in America - CNNMoney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7421" r="41135" b="2763"/>
          <a:stretch/>
        </p:blipFill>
        <p:spPr>
          <a:xfrm>
            <a:off x="5440732" y="615570"/>
            <a:ext cx="5227268" cy="4806831"/>
          </a:xfrm>
          <a:prstGeom prst="rect">
            <a:avLst/>
          </a:prstGeom>
        </p:spPr>
      </p:pic>
      <p:pic>
        <p:nvPicPr>
          <p:cNvPr id="15" name="Imagem 14" descr="Mobile App Developer - Best Jobs in America - CNNMoney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8566" r="68799" b="82424"/>
          <a:stretch/>
        </p:blipFill>
        <p:spPr>
          <a:xfrm>
            <a:off x="1925163" y="559743"/>
            <a:ext cx="1872795" cy="678730"/>
          </a:xfrm>
          <a:prstGeom prst="rect">
            <a:avLst/>
          </a:prstGeom>
        </p:spPr>
      </p:pic>
      <p:pic>
        <p:nvPicPr>
          <p:cNvPr id="16" name="Imagem 15" descr="Mobile App Developer - Best Jobs in America - CNNMoney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8" t="17576" r="43501" b="79221"/>
          <a:stretch/>
        </p:blipFill>
        <p:spPr>
          <a:xfrm>
            <a:off x="1798320" y="1547165"/>
            <a:ext cx="3434080" cy="293598"/>
          </a:xfrm>
          <a:prstGeom prst="rect">
            <a:avLst/>
          </a:prstGeom>
        </p:spPr>
      </p:pic>
      <p:pic>
        <p:nvPicPr>
          <p:cNvPr id="17" name="Imagem 16" descr="Mobile App Developer - Best Jobs in America - CNNMoney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8" t="17576" r="63672" b="79341"/>
          <a:stretch/>
        </p:blipFill>
        <p:spPr>
          <a:xfrm>
            <a:off x="1753475" y="1229361"/>
            <a:ext cx="3407622" cy="33528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901441" y="69088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cxnSp>
        <p:nvCxnSpPr>
          <p:cNvPr id="13" name="Conexão reta 12"/>
          <p:cNvCxnSpPr/>
          <p:nvPr/>
        </p:nvCxnSpPr>
        <p:spPr>
          <a:xfrm>
            <a:off x="2164080" y="6146800"/>
            <a:ext cx="721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7562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79110" y="4376"/>
            <a:ext cx="8584116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Empregabilidade: Europa</a:t>
            </a:r>
          </a:p>
        </p:txBody>
      </p:sp>
      <p:cxnSp>
        <p:nvCxnSpPr>
          <p:cNvPr id="26" name="Conexão reta 25"/>
          <p:cNvCxnSpPr/>
          <p:nvPr/>
        </p:nvCxnSpPr>
        <p:spPr>
          <a:xfrm flipH="1">
            <a:off x="3064529" y="4729571"/>
            <a:ext cx="384048" cy="7344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/>
          <p:cNvCxnSpPr/>
          <p:nvPr/>
        </p:nvCxnSpPr>
        <p:spPr>
          <a:xfrm flipH="1">
            <a:off x="3064529" y="5463983"/>
            <a:ext cx="288032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ta 27"/>
          <p:cNvCxnSpPr/>
          <p:nvPr/>
        </p:nvCxnSpPr>
        <p:spPr>
          <a:xfrm flipH="1" flipV="1">
            <a:off x="3064529" y="5463984"/>
            <a:ext cx="384048" cy="7344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1186731" y="6318763"/>
            <a:ext cx="9339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Fonte</a:t>
            </a:r>
            <a:r>
              <a:rPr lang="pt-PT" sz="1200" dirty="0" smtClean="0">
                <a:solidFill>
                  <a:schemeClr val="tx1"/>
                </a:solidFill>
              </a:rPr>
              <a:t>: </a:t>
            </a:r>
            <a:r>
              <a:rPr lang="en-US" sz="1100" dirty="0"/>
              <a:t>Digital </a:t>
            </a:r>
            <a:r>
              <a:rPr lang="en-US" sz="1100" dirty="0" err="1"/>
              <a:t>Organisational</a:t>
            </a:r>
            <a:r>
              <a:rPr lang="en-US" sz="1100" dirty="0"/>
              <a:t> Frameworks and IT Professionalism EASME/COSME/2016/016 Interim Report January </a:t>
            </a:r>
            <a:r>
              <a:rPr lang="en-US" sz="1100" dirty="0" smtClean="0"/>
              <a:t>2018, </a:t>
            </a:r>
            <a:r>
              <a:rPr lang="en-US" sz="1100" dirty="0"/>
              <a:t>European </a:t>
            </a:r>
            <a:r>
              <a:rPr lang="en-US" sz="1100" dirty="0" smtClean="0"/>
              <a:t>Commission</a:t>
            </a:r>
            <a:endParaRPr lang="pt-PT" sz="11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89" y="690880"/>
            <a:ext cx="9421278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736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79110" y="4376"/>
            <a:ext cx="8584116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Empregabilidade</a:t>
            </a:r>
            <a:r>
              <a:rPr lang="pt-PT" sz="1800">
                <a:solidFill>
                  <a:srgbClr val="8C2D19"/>
                </a:solidFill>
              </a:rPr>
              <a:t>: </a:t>
            </a:r>
            <a:r>
              <a:rPr lang="pt-PT" sz="1800" smtClean="0">
                <a:solidFill>
                  <a:srgbClr val="8C2D19"/>
                </a:solidFill>
              </a:rPr>
              <a:t>Portugal </a:t>
            </a:r>
            <a:r>
              <a:rPr lang="pt-PT" sz="1800" dirty="0" smtClean="0">
                <a:solidFill>
                  <a:srgbClr val="8C2D19"/>
                </a:solidFill>
              </a:rPr>
              <a:t>na Europa</a:t>
            </a:r>
            <a:endParaRPr lang="pt-PT" sz="1800" dirty="0">
              <a:solidFill>
                <a:srgbClr val="8C2D19"/>
              </a:solidFill>
            </a:endParaRPr>
          </a:p>
        </p:txBody>
      </p:sp>
      <p:cxnSp>
        <p:nvCxnSpPr>
          <p:cNvPr id="26" name="Conexão reta 25"/>
          <p:cNvCxnSpPr/>
          <p:nvPr/>
        </p:nvCxnSpPr>
        <p:spPr>
          <a:xfrm flipH="1">
            <a:off x="3064529" y="4729571"/>
            <a:ext cx="384048" cy="7344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/>
          <p:cNvCxnSpPr/>
          <p:nvPr/>
        </p:nvCxnSpPr>
        <p:spPr>
          <a:xfrm flipH="1">
            <a:off x="3064529" y="5463983"/>
            <a:ext cx="288032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ta 27"/>
          <p:cNvCxnSpPr/>
          <p:nvPr/>
        </p:nvCxnSpPr>
        <p:spPr>
          <a:xfrm flipH="1" flipV="1">
            <a:off x="3064529" y="5463984"/>
            <a:ext cx="384048" cy="7344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1186731" y="6318763"/>
            <a:ext cx="9339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Fonte</a:t>
            </a:r>
            <a:r>
              <a:rPr lang="pt-PT" sz="1200" dirty="0" smtClean="0">
                <a:solidFill>
                  <a:schemeClr val="tx1"/>
                </a:solidFill>
              </a:rPr>
              <a:t>: </a:t>
            </a:r>
            <a:r>
              <a:rPr lang="en-US" sz="1100" dirty="0"/>
              <a:t>Digital </a:t>
            </a:r>
            <a:r>
              <a:rPr lang="en-US" sz="1100" dirty="0" err="1"/>
              <a:t>Organisational</a:t>
            </a:r>
            <a:r>
              <a:rPr lang="en-US" sz="1100" dirty="0"/>
              <a:t> Frameworks and IT Professionalism EASME/COSME/2016/016 Interim Report January </a:t>
            </a:r>
            <a:r>
              <a:rPr lang="en-US" sz="1100" dirty="0" smtClean="0"/>
              <a:t>2018, </a:t>
            </a:r>
            <a:r>
              <a:rPr lang="en-US" sz="1100" dirty="0"/>
              <a:t>European </a:t>
            </a:r>
            <a:r>
              <a:rPr lang="en-US" sz="1100" dirty="0" smtClean="0"/>
              <a:t>Commission</a:t>
            </a:r>
            <a:endParaRPr lang="pt-PT" sz="1100" dirty="0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640080"/>
            <a:ext cx="11098846" cy="524055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0596880" y="1259840"/>
            <a:ext cx="375920" cy="4124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/>
          <p:cNvSpPr/>
          <p:nvPr/>
        </p:nvSpPr>
        <p:spPr>
          <a:xfrm>
            <a:off x="650240" y="589280"/>
            <a:ext cx="109220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8342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Expresso | Natixis inaugura centro tecnológico no Porto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13289" r="2901" b="61887"/>
          <a:stretch/>
        </p:blipFill>
        <p:spPr>
          <a:xfrm>
            <a:off x="348791" y="632537"/>
            <a:ext cx="6072340" cy="1328239"/>
          </a:xfrm>
          <a:prstGeom prst="rect">
            <a:avLst/>
          </a:prstGeom>
        </p:spPr>
      </p:pic>
      <p:sp>
        <p:nvSpPr>
          <p:cNvPr id="4" name="Shape 65"/>
          <p:cNvSpPr txBox="1"/>
          <p:nvPr/>
        </p:nvSpPr>
        <p:spPr>
          <a:xfrm>
            <a:off x="71120" y="0"/>
            <a:ext cx="8763225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Empregabilidade: </a:t>
            </a:r>
            <a:r>
              <a:rPr lang="pt-PT" sz="1800" dirty="0" smtClean="0">
                <a:solidFill>
                  <a:srgbClr val="8C2D19"/>
                </a:solidFill>
              </a:rPr>
              <a:t>Porto </a:t>
            </a:r>
            <a:r>
              <a:rPr lang="pt-PT" sz="1800" dirty="0">
                <a:solidFill>
                  <a:srgbClr val="8C2D19"/>
                </a:solidFill>
              </a:rPr>
              <a:t>(notícias </a:t>
            </a:r>
            <a:r>
              <a:rPr lang="pt-PT" sz="1800" dirty="0" smtClean="0">
                <a:solidFill>
                  <a:srgbClr val="8C2D19"/>
                </a:solidFill>
              </a:rPr>
              <a:t>2018)</a:t>
            </a:r>
            <a:endParaRPr lang="pt-PT" sz="1800" dirty="0">
              <a:solidFill>
                <a:srgbClr val="8C2D19"/>
              </a:solidFill>
            </a:endParaRPr>
          </a:p>
        </p:txBody>
      </p:sp>
      <p:pic>
        <p:nvPicPr>
          <p:cNvPr id="5" name="Imagem 4" descr="BMW escolhe portuguesa Critical Software para ajudar a &quot;construir o carro do futuro&quot; | Empresas | PÚBLICO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10447" r="2945" b="52577"/>
          <a:stretch/>
        </p:blipFill>
        <p:spPr>
          <a:xfrm>
            <a:off x="452487" y="3676344"/>
            <a:ext cx="5924697" cy="2080605"/>
          </a:xfrm>
          <a:prstGeom prst="rect">
            <a:avLst/>
          </a:prstGeom>
        </p:spPr>
      </p:pic>
      <p:pic>
        <p:nvPicPr>
          <p:cNvPr id="1026" name="Picture 2" descr="Resultado de imagem para Natixis Por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" r="6194" b="16058"/>
          <a:stretch/>
        </p:blipFill>
        <p:spPr bwMode="auto">
          <a:xfrm>
            <a:off x="6579708" y="632537"/>
            <a:ext cx="3938371" cy="243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708" y="3676344"/>
            <a:ext cx="3883582" cy="2584347"/>
          </a:xfrm>
          <a:prstGeom prst="rect">
            <a:avLst/>
          </a:prstGeom>
        </p:spPr>
      </p:pic>
      <p:pic>
        <p:nvPicPr>
          <p:cNvPr id="9" name="Imagem 8" descr="Expresso | Natixis inaugura centro tecnológico no Porto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55379" r="2901" b="32289"/>
          <a:stretch/>
        </p:blipFill>
        <p:spPr>
          <a:xfrm>
            <a:off x="282803" y="2017335"/>
            <a:ext cx="6072340" cy="65987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643" y="5934430"/>
            <a:ext cx="2857500" cy="5048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7"/>
          <a:srcRect t="29573" b="25093"/>
          <a:stretch/>
        </p:blipFill>
        <p:spPr>
          <a:xfrm>
            <a:off x="4365567" y="2497823"/>
            <a:ext cx="1905000" cy="8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6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91946" y="4376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Empregabilidade: MIEIC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1320800" y="653234"/>
            <a:ext cx="9458960" cy="5077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pt-PT" sz="1600" b="1" dirty="0">
                <a:solidFill>
                  <a:schemeClr val="tx1"/>
                </a:solidFill>
              </a:rPr>
              <a:t>Indicadores de empregabilidade </a:t>
            </a:r>
            <a:r>
              <a:rPr lang="pt-PT" sz="1600" b="1" dirty="0" smtClean="0">
                <a:solidFill>
                  <a:schemeClr val="tx1"/>
                </a:solidFill>
              </a:rPr>
              <a:t>de graduados do MIEIC em 2016/17</a:t>
            </a:r>
            <a:endParaRPr lang="pt-PT" sz="1600" b="1" dirty="0">
              <a:solidFill>
                <a:schemeClr val="tx1"/>
              </a:solidFill>
            </a:endParaRPr>
          </a:p>
          <a:p>
            <a:pPr marL="360000" indent="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rgbClr val="666666"/>
                </a:solidFill>
              </a:rPr>
              <a:t>47% “colocados” antes </a:t>
            </a:r>
            <a:r>
              <a:rPr lang="pt-PT" sz="1600" dirty="0">
                <a:solidFill>
                  <a:srgbClr val="666666"/>
                </a:solidFill>
              </a:rPr>
              <a:t>de concluir o curso </a:t>
            </a:r>
          </a:p>
          <a:p>
            <a:pPr marL="360000" indent="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rgbClr val="666666"/>
                </a:solidFill>
              </a:rPr>
              <a:t>97% </a:t>
            </a:r>
            <a:r>
              <a:rPr lang="pt-PT" sz="1600" dirty="0">
                <a:solidFill>
                  <a:srgbClr val="666666"/>
                </a:solidFill>
              </a:rPr>
              <a:t>colocados até 6 meses após conclusão do curso</a:t>
            </a:r>
            <a:br>
              <a:rPr lang="pt-PT" sz="1600" dirty="0">
                <a:solidFill>
                  <a:srgbClr val="666666"/>
                </a:solidFill>
              </a:rPr>
            </a:br>
            <a:r>
              <a:rPr lang="pt-PT" sz="1600" dirty="0">
                <a:solidFill>
                  <a:srgbClr val="666666"/>
                </a:solidFill>
              </a:rPr>
              <a:t>     </a:t>
            </a:r>
            <a:r>
              <a:rPr lang="pt-PT" sz="1600" dirty="0" smtClean="0">
                <a:solidFill>
                  <a:srgbClr val="666666"/>
                </a:solidFill>
              </a:rPr>
              <a:t>+2% </a:t>
            </a:r>
            <a:r>
              <a:rPr lang="pt-PT" sz="1600" dirty="0">
                <a:solidFill>
                  <a:srgbClr val="666666"/>
                </a:solidFill>
              </a:rPr>
              <a:t>que iniciaram outra </a:t>
            </a:r>
            <a:r>
              <a:rPr lang="pt-PT" sz="1600" dirty="0" smtClean="0">
                <a:solidFill>
                  <a:srgbClr val="666666"/>
                </a:solidFill>
              </a:rPr>
              <a:t>formação</a:t>
            </a:r>
            <a:endParaRPr lang="pt-PT" sz="1600" dirty="0">
              <a:solidFill>
                <a:srgbClr val="666666"/>
              </a:solidFill>
            </a:endParaRPr>
          </a:p>
          <a:p>
            <a:pPr marL="360000" indent="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rgbClr val="666666"/>
                </a:solidFill>
              </a:rPr>
              <a:t>98% deles em funções total (90%) ou parcialmente (8%) relacionadas com a formação</a:t>
            </a:r>
          </a:p>
          <a:p>
            <a:pPr marL="360000">
              <a:lnSpc>
                <a:spcPct val="150000"/>
              </a:lnSpc>
              <a:spcAft>
                <a:spcPts val="1200"/>
              </a:spcAft>
            </a:pPr>
            <a:r>
              <a:rPr lang="pt-PT" sz="1600" dirty="0">
                <a:solidFill>
                  <a:srgbClr val="666666"/>
                </a:solidFill>
              </a:rPr>
              <a:t/>
            </a:r>
            <a:br>
              <a:rPr lang="pt-PT" sz="1600" dirty="0">
                <a:solidFill>
                  <a:srgbClr val="666666"/>
                </a:solidFill>
              </a:rPr>
            </a:br>
            <a:endParaRPr lang="pt-PT" sz="1600" dirty="0">
              <a:solidFill>
                <a:srgbClr val="666666"/>
              </a:solidFill>
            </a:endParaRPr>
          </a:p>
          <a:p>
            <a:pPr marL="342900" lvl="3" indent="-3429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pt-PT" sz="1600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472" y="3045677"/>
            <a:ext cx="1914527" cy="337827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545" y="3216627"/>
            <a:ext cx="1255805" cy="29377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558" y="4034157"/>
            <a:ext cx="2995217" cy="5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907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lo de apresentaçã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</TotalTime>
  <Words>634</Words>
  <Application>Microsoft Office PowerPoint</Application>
  <PresentationFormat>Ecrã Panorâmico</PresentationFormat>
  <Paragraphs>157</Paragraphs>
  <Slides>19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Modelo de apresentação personalizado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scristovao</dc:creator>
  <cp:lastModifiedBy>JPF</cp:lastModifiedBy>
  <cp:revision>76</cp:revision>
  <dcterms:modified xsi:type="dcterms:W3CDTF">2019-07-12T21:22:51Z</dcterms:modified>
</cp:coreProperties>
</file>